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427" r:id="rId2"/>
    <p:sldId id="307" r:id="rId3"/>
    <p:sldId id="256" r:id="rId4"/>
    <p:sldId id="429" r:id="rId5"/>
    <p:sldId id="1027" r:id="rId6"/>
    <p:sldId id="659" r:id="rId7"/>
    <p:sldId id="1026" r:id="rId8"/>
    <p:sldId id="433" r:id="rId9"/>
    <p:sldId id="434" r:id="rId10"/>
    <p:sldId id="1028" r:id="rId11"/>
    <p:sldId id="1034" r:id="rId12"/>
    <p:sldId id="435" r:id="rId13"/>
    <p:sldId id="1031" r:id="rId14"/>
    <p:sldId id="432" r:id="rId15"/>
    <p:sldId id="1030" r:id="rId16"/>
    <p:sldId id="431" r:id="rId17"/>
    <p:sldId id="1033" r:id="rId18"/>
    <p:sldId id="1032" r:id="rId19"/>
    <p:sldId id="436" r:id="rId20"/>
    <p:sldId id="438" r:id="rId21"/>
    <p:sldId id="428" r:id="rId22"/>
    <p:sldId id="43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ADBF"/>
    <a:srgbClr val="D41E0C"/>
    <a:srgbClr val="50A5E9"/>
    <a:srgbClr val="2ECA80"/>
    <a:srgbClr val="F8931C"/>
    <a:srgbClr val="BDC3C7"/>
    <a:srgbClr val="F80400"/>
    <a:srgbClr val="EBC75B"/>
    <a:srgbClr val="E4E11A"/>
    <a:srgbClr val="D2C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4"/>
    <p:restoredTop sz="70260"/>
  </p:normalViewPr>
  <p:slideViewPr>
    <p:cSldViewPr snapToGrid="0" snapToObjects="1">
      <p:cViewPr varScale="1">
        <p:scale>
          <a:sx n="77" d="100"/>
          <a:sy n="77" d="100"/>
        </p:scale>
        <p:origin x="175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8DC63-FD1A-734B-AD25-9A391EFF9F6A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969AF-8CA4-854E-B930-32B812A95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3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01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Forms is heavy, costly, and hard to install &amp; maintain / APEX simple and light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Limited browser support / full support with no plug-ins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Generates files must be shipped / deployed to web server or desktop / APEX simple SQL script and URL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Generally won’t run on smartphones without issues / Fully responsive out-of-the-box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Pixel-perfect but hard to consistently style / Universal Theme + them styles + Theme Roller = great flexibility and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52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Already have a DB License = Any # </a:t>
            </a:r>
            <a:r>
              <a:rPr lang="en-US" dirty="0" err="1"/>
              <a:t>devs</a:t>
            </a:r>
            <a:r>
              <a:rPr lang="en-US" dirty="0"/>
              <a:t>, any # apps, any # end users with no additional cost; Includes full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Can be fully productive APEX </a:t>
            </a:r>
            <a:r>
              <a:rPr lang="en-US" dirty="0" err="1"/>
              <a:t>devs</a:t>
            </a:r>
            <a:r>
              <a:rPr lang="en-US" dirty="0"/>
              <a:t> in weeks not 6 months ++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need to rewrite business logic already in the DB as call directly from APEX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Have both running on same DB, same DB objects, no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Runs on any Oracle DB -- on-premises or (any DB) cloud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Build modern Web apps your end users will love to use!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Access to a very enthusiastic / helpful community and experienced 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70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now you why you should modernize using Oracle APEX, lets look at what you need to think about upfront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70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Forms apps generally very complex with lots of business rules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is no silver bullet – plan accordingly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want to design a modern Web app and not bend </a:t>
            </a:r>
            <a:r>
              <a:rPr lang="en-US" dirty="0" err="1"/>
              <a:t>tto</a:t>
            </a:r>
            <a:r>
              <a:rPr lang="en-US" dirty="0"/>
              <a:t> be like the old apps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try and replicate the look and feel of the old Forms apps!!!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Review how business SHOULD be done now, nor how done when Forms developed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94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more re-use and better co-existence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Start small and get comfortable with APEX and the effort required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Experts help start you on the right footing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More comfortable = less resistance + common 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Include SMEs in the project from the start and have them review regularly</a:t>
            </a:r>
            <a:br>
              <a:rPr lang="en-US" dirty="0"/>
            </a:br>
            <a:r>
              <a:rPr lang="en-US" dirty="0"/>
              <a:t>= buy-in and business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38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Their knowledge invaluable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Show them the benefits such as reports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Easy to keep adding *new* functionality slows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Make sure no regressions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“NO you can not have it look the same”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1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Although the following sounds very simple, given the complexity of Forms apps this will take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65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Download the latest version of APEX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Should be a simple step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Needed to identify the hidden logic in triggers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Know the logic needed in new app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One Form app may = several APEX apps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0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67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Generate based on tables (not Forms)</a:t>
            </a:r>
          </a:p>
          <a:p>
            <a:pPr marL="228600" indent="-228600">
              <a:buAutoNum type="arabicPeriod"/>
            </a:pPr>
            <a:r>
              <a:rPr lang="en-US" dirty="0"/>
              <a:t>Add business logic / improve UI</a:t>
            </a:r>
          </a:p>
          <a:p>
            <a:pPr marL="228600" indent="-228600">
              <a:buAutoNum type="arabicPeriod"/>
            </a:pPr>
            <a:r>
              <a:rPr lang="en-US" dirty="0"/>
              <a:t>Add new pages as necessary</a:t>
            </a:r>
          </a:p>
          <a:p>
            <a:pPr marL="228600" indent="-228600">
              <a:buAutoNum type="arabicPeriod"/>
            </a:pPr>
            <a:r>
              <a:rPr lang="en-US" dirty="0"/>
              <a:t>Involve SMEs regularly</a:t>
            </a:r>
          </a:p>
          <a:p>
            <a:pPr marL="228600" indent="-228600">
              <a:buAutoNum type="arabicPeriod"/>
            </a:pPr>
            <a:r>
              <a:rPr lang="en-US" dirty="0"/>
              <a:t>Continually enhance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6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381000"/>
            <a:ext cx="4572000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715000" y="8610600"/>
            <a:ext cx="762000" cy="227013"/>
          </a:xfrm>
          <a:prstGeom prst="rect">
            <a:avLst/>
          </a:prstGeom>
        </p:spPr>
        <p:txBody>
          <a:bodyPr/>
          <a:lstStyle/>
          <a:p>
            <a:fld id="{8C72D9AE-7182-4680-8F79-479C4181FF0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083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931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45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52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Lets start by reviewing Oracle Forms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99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Oracle Forms has been one of the most widely used application development technologies for more than thirty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proven technology has evolved over the years and still remains the technology of choice for thousands of developers worldwide.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Extended support for Forms 12c currently out to 2025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Forms still one of the best tools for data entry operations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Forms provides the ability to integrate directly with desktop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Takes time, but once users familiar with Forms – One of the most productive tools for them to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6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Forms difficult to install and run enterprise wide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Forms uses fixed coordinate-system positioning = non-responsive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developers don’t want to learn Forms, and old timers retiring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Complex pages such as Query / results / edit in one page hard to use; Not like a normal Web app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of function keys, </a:t>
            </a:r>
            <a:r>
              <a:rPr lang="en-US" dirty="0" err="1"/>
              <a:t>etc</a:t>
            </a:r>
            <a:r>
              <a:rPr lang="en-US" dirty="0"/>
              <a:t>; Need training in how to navigate use app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6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381000"/>
            <a:ext cx="4572000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Forms on supported release and meeting all of the business requirements – Stay on Forms </a:t>
            </a:r>
          </a:p>
          <a:p>
            <a:r>
              <a:rPr lang="en-US" dirty="0"/>
              <a:t>Otherwise, keep Forms and just do new development in Forms</a:t>
            </a:r>
          </a:p>
          <a:p>
            <a:r>
              <a:rPr lang="en-US" dirty="0"/>
              <a:t>Alternatively modernize all into APEX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D9AE-7182-4680-8F79-479C4181FF0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80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Want apps to work on tablets, smartphones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Forms very hard to deploy to external partners; Need modern apps for customers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Need simple Web apps everyone can easily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Business requirements changed and old functionality in Forms apps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Hard to get skilled Forms developers</a:t>
            </a:r>
          </a:p>
        </p:txBody>
      </p:sp>
    </p:spTree>
    <p:extLst>
      <p:ext uri="{BB962C8B-B14F-4D97-AF65-F5344CB8AC3E}">
        <p14:creationId xmlns:p14="http://schemas.microsoft.com/office/powerpoint/2010/main" val="1850632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Oracle APEX is arguably the best alternative for modernizing Oracle Forms apps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5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Same core languages is huge!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Both build from tables up, not from UI 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Both are designed to quickly build apps based on table definitions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Business logic implemented in the DB can be called from either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Both built on top of Oracle DB and can take advantage of DB features like RAC, HA, Security,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969AF-8CA4-854E-B930-32B812A951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8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Red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E47D-CAF0-7642-9DAA-448C1874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6FEAE-4C1D-9E47-8CED-5AB6D534B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2569C-77C9-C344-BB72-7B305345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ptbg.pdf" descr="pptbg.pdf">
            <a:extLst>
              <a:ext uri="{FF2B5EF4-FFF2-40B4-BE49-F238E27FC236}">
                <a16:creationId xmlns:a16="http://schemas.microsoft.com/office/drawing/2014/main" id="{DE031171-FCE2-C345-ADD7-249A02A176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521"/>
            <a:extLst/>
          </a:blip>
          <a:srcRect l="35911" r="35911"/>
          <a:stretch>
            <a:fillRect/>
          </a:stretch>
        </p:blipFill>
        <p:spPr>
          <a:xfrm>
            <a:off x="8929688" y="192087"/>
            <a:ext cx="3167951" cy="6230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racle-logo-white.pdf" descr="oracle-logo-white.pdf">
            <a:extLst>
              <a:ext uri="{FF2B5EF4-FFF2-40B4-BE49-F238E27FC236}">
                <a16:creationId xmlns:a16="http://schemas.microsoft.com/office/drawing/2014/main" id="{F57EB6A8-AE20-5A4D-974F-98D92C251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94361" y="6635159"/>
            <a:ext cx="1031081" cy="12888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4299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1111"/>
            <a:ext cx="12192000" cy="1105646"/>
          </a:xfrm>
          <a:prstGeom prst="rect">
            <a:avLst/>
          </a:prstGeom>
          <a:solidFill>
            <a:srgbClr val="50A5E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66218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8246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E5F43-A31F-1140-B27B-1812414CE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78E64-C4E4-B547-8B09-60E7C0E6C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5C869-61C4-404C-B3E1-FBB841EAC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50A5E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6934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50A5E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813" y="1681163"/>
            <a:ext cx="5056187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87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50A5E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353" y="1620615"/>
            <a:ext cx="10617293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45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50A5E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EF6C1947-2FC0-5349-95C5-0FD804B68C1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948531" y="1551529"/>
            <a:ext cx="10294937" cy="45942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64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en">
    <p:bg>
      <p:bgPr>
        <a:solidFill>
          <a:srgbClr val="2EC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E47D-CAF0-7642-9DAA-448C1874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6FEAE-4C1D-9E47-8CED-5AB6D534B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2569C-77C9-C344-BB72-7B305345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ptbg.pdf" descr="pptbg.pdf">
            <a:extLst>
              <a:ext uri="{FF2B5EF4-FFF2-40B4-BE49-F238E27FC236}">
                <a16:creationId xmlns:a16="http://schemas.microsoft.com/office/drawing/2014/main" id="{DE031171-FCE2-C345-ADD7-249A02A176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521"/>
            <a:extLst/>
          </a:blip>
          <a:srcRect l="35911" r="35911"/>
          <a:stretch>
            <a:fillRect/>
          </a:stretch>
        </p:blipFill>
        <p:spPr>
          <a:xfrm>
            <a:off x="8929688" y="192087"/>
            <a:ext cx="3167951" cy="6230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racle-logo-white.pdf" descr="oracle-logo-white.pdf">
            <a:extLst>
              <a:ext uri="{FF2B5EF4-FFF2-40B4-BE49-F238E27FC236}">
                <a16:creationId xmlns:a16="http://schemas.microsoft.com/office/drawing/2014/main" id="{F57EB6A8-AE20-5A4D-974F-98D92C251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94361" y="6635159"/>
            <a:ext cx="1031081" cy="12888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92710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2ECA8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048FC-1442-6640-A909-622743BE9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22414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2ECA8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35050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E5F43-A31F-1140-B27B-1812414CE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78E64-C4E4-B547-8B09-60E7C0E6C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5C869-61C4-404C-B3E1-FBB841EAC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2ECA8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25424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2ECA8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813" y="1681163"/>
            <a:ext cx="5056187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1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1111"/>
            <a:ext cx="12192000" cy="1105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048FC-1442-6640-A909-622743BE9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69535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13918"/>
            <a:ext cx="12192000" cy="1105646"/>
          </a:xfrm>
          <a:prstGeom prst="rect">
            <a:avLst/>
          </a:prstGeom>
          <a:solidFill>
            <a:srgbClr val="2ECA8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353" y="1620615"/>
            <a:ext cx="10617293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82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2ECA8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EF6C1947-2FC0-5349-95C5-0FD804B68C1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948531" y="1551529"/>
            <a:ext cx="10294937" cy="45942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21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range">
    <p:bg>
      <p:bgPr>
        <a:solidFill>
          <a:srgbClr val="F893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E47D-CAF0-7642-9DAA-448C1874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6FEAE-4C1D-9E47-8CED-5AB6D534B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2569C-77C9-C344-BB72-7B305345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ptbg.pdf" descr="pptbg.pdf">
            <a:extLst>
              <a:ext uri="{FF2B5EF4-FFF2-40B4-BE49-F238E27FC236}">
                <a16:creationId xmlns:a16="http://schemas.microsoft.com/office/drawing/2014/main" id="{DE031171-FCE2-C345-ADD7-249A02A176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521"/>
            <a:extLst/>
          </a:blip>
          <a:srcRect l="35911" r="35911"/>
          <a:stretch>
            <a:fillRect/>
          </a:stretch>
        </p:blipFill>
        <p:spPr>
          <a:xfrm>
            <a:off x="8929688" y="192087"/>
            <a:ext cx="3167951" cy="6230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racle-logo-white.pdf" descr="oracle-logo-white.pdf">
            <a:extLst>
              <a:ext uri="{FF2B5EF4-FFF2-40B4-BE49-F238E27FC236}">
                <a16:creationId xmlns:a16="http://schemas.microsoft.com/office/drawing/2014/main" id="{F57EB6A8-AE20-5A4D-974F-98D92C251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94361" y="6635159"/>
            <a:ext cx="1031081" cy="12888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23921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F8931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048FC-1442-6640-A909-622743BE9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11315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F8931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23724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E5F43-A31F-1140-B27B-1812414CE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78E64-C4E4-B547-8B09-60E7C0E6C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5C869-61C4-404C-B3E1-FBB841EAC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F8931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16286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F8931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813" y="1681163"/>
            <a:ext cx="5056187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36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F8931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353" y="1620615"/>
            <a:ext cx="10617293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63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F8931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EF6C1947-2FC0-5349-95C5-0FD804B68C1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948531" y="1551529"/>
            <a:ext cx="10294937" cy="45942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447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y">
    <p:bg>
      <p:bgPr>
        <a:solidFill>
          <a:srgbClr val="BDC3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E47D-CAF0-7642-9DAA-448C1874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6FEAE-4C1D-9E47-8CED-5AB6D534B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2569C-77C9-C344-BB72-7B305345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ptbg.pdf" descr="pptbg.pdf">
            <a:extLst>
              <a:ext uri="{FF2B5EF4-FFF2-40B4-BE49-F238E27FC236}">
                <a16:creationId xmlns:a16="http://schemas.microsoft.com/office/drawing/2014/main" id="{DE031171-FCE2-C345-ADD7-249A02A176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521"/>
            <a:extLst/>
          </a:blip>
          <a:srcRect l="35911" r="35911"/>
          <a:stretch>
            <a:fillRect/>
          </a:stretch>
        </p:blipFill>
        <p:spPr>
          <a:xfrm>
            <a:off x="8929688" y="192087"/>
            <a:ext cx="3167951" cy="6230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racle-logo-white.pdf" descr="oracle-logo-white.pdf">
            <a:extLst>
              <a:ext uri="{FF2B5EF4-FFF2-40B4-BE49-F238E27FC236}">
                <a16:creationId xmlns:a16="http://schemas.microsoft.com/office/drawing/2014/main" id="{F57EB6A8-AE20-5A4D-974F-98D92C251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94361" y="6635159"/>
            <a:ext cx="1031081" cy="12888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84456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1111"/>
            <a:ext cx="12192000" cy="1105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562407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BDC3C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048FC-1442-6640-A909-622743BE9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45383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BDC3C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534349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E5F43-A31F-1140-B27B-1812414CE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78E64-C4E4-B547-8B09-60E7C0E6C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5C869-61C4-404C-B3E1-FBB841EAC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BDC3C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138170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BDC3C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813" y="1681163"/>
            <a:ext cx="5056187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9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BDC3C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353" y="1620615"/>
            <a:ext cx="10617293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064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BDC3C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EF6C1947-2FC0-5349-95C5-0FD804B68C1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948531" y="1551529"/>
            <a:ext cx="10294937" cy="45942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322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Yellow">
    <p:bg>
      <p:bgPr>
        <a:solidFill>
          <a:srgbClr val="EBC7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E47D-CAF0-7642-9DAA-448C1874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6FEAE-4C1D-9E47-8CED-5AB6D534B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2569C-77C9-C344-BB72-7B305345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E9AC60B8-1C68-D444-826A-C194C18925F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ptbg.pdf" descr="pptbg.pdf">
            <a:extLst>
              <a:ext uri="{FF2B5EF4-FFF2-40B4-BE49-F238E27FC236}">
                <a16:creationId xmlns:a16="http://schemas.microsoft.com/office/drawing/2014/main" id="{DE031171-FCE2-C345-ADD7-249A02A176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521"/>
            <a:extLst/>
          </a:blip>
          <a:srcRect l="35911" r="35911"/>
          <a:stretch>
            <a:fillRect/>
          </a:stretch>
        </p:blipFill>
        <p:spPr>
          <a:xfrm>
            <a:off x="8929688" y="192087"/>
            <a:ext cx="3167951" cy="6230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racle-logo-white.pdf" descr="oracle-logo-white.pdf">
            <a:extLst>
              <a:ext uri="{FF2B5EF4-FFF2-40B4-BE49-F238E27FC236}">
                <a16:creationId xmlns:a16="http://schemas.microsoft.com/office/drawing/2014/main" id="{F57EB6A8-AE20-5A4D-974F-98D92C251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94361" y="6635159"/>
            <a:ext cx="1031081" cy="12888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7284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1111"/>
            <a:ext cx="12192000" cy="1105646"/>
          </a:xfrm>
          <a:prstGeom prst="rect">
            <a:avLst/>
          </a:prstGeom>
          <a:solidFill>
            <a:srgbClr val="EBC75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048FC-1442-6640-A909-622743BE9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880850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1111"/>
            <a:ext cx="12192000" cy="1105646"/>
          </a:xfrm>
          <a:prstGeom prst="rect">
            <a:avLst/>
          </a:prstGeom>
          <a:solidFill>
            <a:srgbClr val="EBC75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796665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E5F43-A31F-1140-B27B-1812414CE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78E64-C4E4-B547-8B09-60E7C0E6C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5C869-61C4-404C-B3E1-FBB841EAC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EBC75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8438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E5F43-A31F-1140-B27B-1812414CE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78E64-C4E4-B547-8B09-60E7C0E6C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5C869-61C4-404C-B3E1-FBB841EAC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235251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EBC75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813" y="1681163"/>
            <a:ext cx="5056187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371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EBC75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353" y="1620615"/>
            <a:ext cx="10617293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681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rgbClr val="EBC75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EF6C1947-2FC0-5349-95C5-0FD804B68C1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948531" y="1551529"/>
            <a:ext cx="10294937" cy="45942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5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BD5C85-775A-8A47-A581-5E84F56C05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oracle-logo.pdf" descr="oracle-logo.pdf">
            <a:extLst>
              <a:ext uri="{FF2B5EF4-FFF2-40B4-BE49-F238E27FC236}">
                <a16:creationId xmlns:a16="http://schemas.microsoft.com/office/drawing/2014/main" id="{6CAFC301-63B8-A94C-A8BE-EDE21E38B6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909077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 No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241992-458E-C84B-B9D7-3CC623FA85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oracle-logo.pdf" descr="oracle-logo.pdf">
            <a:extLst>
              <a:ext uri="{FF2B5EF4-FFF2-40B4-BE49-F238E27FC236}">
                <a16:creationId xmlns:a16="http://schemas.microsoft.com/office/drawing/2014/main" id="{D80029C9-C228-CD46-844C-CCAEA1142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8F15794-1512-E147-96EA-04B208915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75537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racle logo">
    <p:bg bwMode="ltGray">
      <p:bgPr>
        <a:solidFill>
          <a:srgbClr val="F80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823123" y="2843827"/>
            <a:ext cx="4545752" cy="56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7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508119-8D4B-BD4E-B363-09403E2D5A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416" y="102870"/>
            <a:ext cx="11265169" cy="64640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F53665-E7E3-A24F-813D-E24B5ABB37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oracle-logo.pdf" descr="oracle-logo.pdf">
            <a:extLst>
              <a:ext uri="{FF2B5EF4-FFF2-40B4-BE49-F238E27FC236}">
                <a16:creationId xmlns:a16="http://schemas.microsoft.com/office/drawing/2014/main" id="{7C723702-2E2A-F843-BD55-D679D63C8A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354419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 without Picture">
    <p:bg>
      <p:bgPr>
        <a:solidFill>
          <a:srgbClr val="DC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itle Text"/>
          <p:cNvSpPr txBox="1">
            <a:spLocks noGrp="1"/>
          </p:cNvSpPr>
          <p:nvPr>
            <p:ph type="title"/>
          </p:nvPr>
        </p:nvSpPr>
        <p:spPr>
          <a:xfrm>
            <a:off x="538163" y="739775"/>
            <a:ext cx="11125200" cy="1470025"/>
          </a:xfrm>
          <a:prstGeom prst="rect">
            <a:avLst/>
          </a:prstGeom>
        </p:spPr>
        <p:txBody>
          <a:bodyPr lIns="0" tIns="0" rIns="0" bIns="0" anchor="b"/>
          <a:lstStyle>
            <a:lvl1pPr algn="l" defTabSz="914400">
              <a:lnSpc>
                <a:spcPct val="80000"/>
              </a:lnSpc>
              <a:defRPr>
                <a:solidFill>
                  <a:srgbClr val="5F5F5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4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8113" y="2286000"/>
            <a:ext cx="11126649" cy="9144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914400">
              <a:lnSpc>
                <a:spcPct val="90000"/>
              </a:lnSpc>
              <a:spcBef>
                <a:spcPts val="0"/>
              </a:spcBef>
              <a:buSzTx/>
              <a:buNone/>
              <a:defRPr sz="2400" b="1">
                <a:solidFill>
                  <a:srgbClr val="5F5F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0" indent="228600" defTabSz="914400">
              <a:lnSpc>
                <a:spcPct val="90000"/>
              </a:lnSpc>
              <a:spcBef>
                <a:spcPts val="0"/>
              </a:spcBef>
              <a:buSzTx/>
              <a:buNone/>
              <a:defRPr sz="2400" b="1">
                <a:solidFill>
                  <a:srgbClr val="5F5F5F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0" indent="457200" defTabSz="914400">
              <a:lnSpc>
                <a:spcPct val="90000"/>
              </a:lnSpc>
              <a:spcBef>
                <a:spcPts val="0"/>
              </a:spcBef>
              <a:buSzTx/>
              <a:buNone/>
              <a:defRPr sz="2400" b="1">
                <a:solidFill>
                  <a:srgbClr val="5F5F5F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0" indent="685800" defTabSz="914400">
              <a:lnSpc>
                <a:spcPct val="90000"/>
              </a:lnSpc>
              <a:spcBef>
                <a:spcPts val="0"/>
              </a:spcBef>
              <a:buSzTx/>
              <a:buNone/>
              <a:defRPr sz="2400" b="1">
                <a:solidFill>
                  <a:srgbClr val="5F5F5F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0" indent="914400" defTabSz="914400">
              <a:lnSpc>
                <a:spcPct val="90000"/>
              </a:lnSpc>
              <a:spcBef>
                <a:spcPts val="0"/>
              </a:spcBef>
              <a:buSzTx/>
              <a:buNone/>
              <a:defRPr sz="2400" b="1">
                <a:solidFill>
                  <a:srgbClr val="5F5F5F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1" name="Text Placeholder 12"/>
          <p:cNvSpPr>
            <a:spLocks noGrp="1"/>
          </p:cNvSpPr>
          <p:nvPr>
            <p:ph type="body" sz="half" idx="13"/>
          </p:nvPr>
        </p:nvSpPr>
        <p:spPr>
          <a:xfrm>
            <a:off x="538163" y="3429451"/>
            <a:ext cx="11125200" cy="2514150"/>
          </a:xfrm>
          <a:prstGeom prst="rect">
            <a:avLst/>
          </a:prstGeom>
        </p:spPr>
        <p:txBody>
          <a:bodyPr lIns="0" tIns="0" rIns="0" bIns="0" anchor="t"/>
          <a:lstStyle>
            <a:lvl1pPr marL="0" indent="794" defTabSz="914400">
              <a:lnSpc>
                <a:spcPct val="90000"/>
              </a:lnSpc>
              <a:spcBef>
                <a:spcPts val="0"/>
              </a:spcBef>
              <a:buSzTx/>
              <a:buNone/>
              <a:defRPr sz="4800">
                <a:solidFill>
                  <a:srgbClr val="5F5F5F"/>
                </a:solidFill>
                <a:latin typeface="Calibri"/>
                <a:cs typeface="Calibri"/>
                <a:sym typeface="Calibri"/>
              </a:defRPr>
            </a:lvl1pPr>
          </a:lstStyle>
          <a:p>
            <a:pPr marL="0" indent="1587" defTabSz="1828800">
              <a:lnSpc>
                <a:spcPct val="90000"/>
              </a:lnSpc>
              <a:spcBef>
                <a:spcPts val="0"/>
              </a:spcBef>
              <a:buSzTx/>
              <a:buNone/>
              <a:defRPr sz="4800">
                <a:solidFill>
                  <a:srgbClr val="5F5F5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12" name="TextBox 10"/>
          <p:cNvSpPr txBox="1"/>
          <p:nvPr/>
        </p:nvSpPr>
        <p:spPr>
          <a:xfrm>
            <a:off x="5995988" y="6586134"/>
            <a:ext cx="4366580" cy="123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 algn="l" defTabSz="1828800">
              <a:defRPr sz="1600">
                <a:solidFill>
                  <a:srgbClr val="9F9F9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800" dirty="0"/>
              <a:t>Copyright © 201</a:t>
            </a:r>
            <a:r>
              <a:rPr lang="en-US" sz="800" dirty="0"/>
              <a:t>8</a:t>
            </a:r>
            <a:r>
              <a:rPr sz="800" dirty="0"/>
              <a:t> Oracle and/or its affiliates. All rights reserved.  | Oracle Confidential: Internal Use Only</a:t>
            </a:r>
          </a:p>
        </p:txBody>
      </p:sp>
      <p:sp>
        <p:nvSpPr>
          <p:cNvPr id="4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82361" y="6934200"/>
            <a:ext cx="352064" cy="364490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 defTabSz="914400">
              <a:defRPr sz="1800">
                <a:solidFill>
                  <a:srgbClr val="9F9F9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14" name="Oracle red badge logo" descr="Oracle red badge 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8162" y="6263640"/>
            <a:ext cx="1622862" cy="59436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85561579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reen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0" y="0"/>
            <a:ext cx="12192001" cy="1270001"/>
          </a:xfrm>
          <a:prstGeom prst="rect">
            <a:avLst/>
          </a:prstGeom>
          <a:solidFill>
            <a:srgbClr val="31CA8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 dirty="0"/>
          </a:p>
        </p:txBody>
      </p:sp>
      <p:pic>
        <p:nvPicPr>
          <p:cNvPr id="95" name="pptbg.pdf" descr="pptbg.pdf"/>
          <p:cNvPicPr>
            <a:picLocks noChangeAspect="1"/>
          </p:cNvPicPr>
          <p:nvPr/>
        </p:nvPicPr>
        <p:blipFill>
          <a:blip r:embed="rId2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289801" y="98716"/>
            <a:ext cx="2884533" cy="1099354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406400" y="406400"/>
            <a:ext cx="8800539" cy="79771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42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Rectangle"/>
          <p:cNvSpPr/>
          <p:nvPr/>
        </p:nvSpPr>
        <p:spPr>
          <a:xfrm>
            <a:off x="-1" y="6554490"/>
            <a:ext cx="12192002" cy="304801"/>
          </a:xfrm>
          <a:prstGeom prst="rect">
            <a:avLst/>
          </a:prstGeom>
          <a:solidFill>
            <a:srgbClr val="000000">
              <a:alpha val="15000"/>
            </a:srgb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sz="1800"/>
          </a:p>
        </p:txBody>
      </p:sp>
      <p:sp>
        <p:nvSpPr>
          <p:cNvPr id="98" name="Body Level One…"/>
          <p:cNvSpPr txBox="1">
            <a:spLocks noGrp="1"/>
          </p:cNvSpPr>
          <p:nvPr>
            <p:ph type="body" idx="1"/>
          </p:nvPr>
        </p:nvSpPr>
        <p:spPr>
          <a:xfrm>
            <a:off x="889000" y="1869155"/>
            <a:ext cx="10414000" cy="407084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600">
                <a:solidFill>
                  <a:srgbClr val="000000">
                    <a:alpha val="50000"/>
                  </a:srgbClr>
                </a:solidFill>
              </a:defRPr>
            </a:lvl1pPr>
            <a:lvl2pPr marL="0" indent="114300">
              <a:spcBef>
                <a:spcPts val="0"/>
              </a:spcBef>
              <a:buSzTx/>
              <a:buNone/>
              <a:defRPr sz="3600">
                <a:solidFill>
                  <a:srgbClr val="000000">
                    <a:alpha val="50000"/>
                  </a:srgbClr>
                </a:solidFill>
              </a:defRPr>
            </a:lvl2pPr>
            <a:lvl3pPr marL="0" indent="228600">
              <a:spcBef>
                <a:spcPts val="0"/>
              </a:spcBef>
              <a:buSzTx/>
              <a:buNone/>
              <a:defRPr sz="3600">
                <a:solidFill>
                  <a:srgbClr val="000000">
                    <a:alpha val="50000"/>
                  </a:srgbClr>
                </a:solidFill>
              </a:defRPr>
            </a:lvl3pPr>
            <a:lvl4pPr marL="0" indent="342900">
              <a:spcBef>
                <a:spcPts val="0"/>
              </a:spcBef>
              <a:buSzTx/>
              <a:buNone/>
              <a:defRPr sz="3600">
                <a:solidFill>
                  <a:srgbClr val="000000">
                    <a:alpha val="50000"/>
                  </a:srgbClr>
                </a:solidFill>
              </a:defRPr>
            </a:lvl4pPr>
            <a:lvl5pPr marL="0" indent="457200">
              <a:spcBef>
                <a:spcPts val="0"/>
              </a:spcBef>
              <a:buSzTx/>
              <a:buNone/>
              <a:defRPr sz="3600">
                <a:solidFill>
                  <a:srgbClr val="000000">
                    <a:alpha val="50000"/>
                  </a:srgb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99" name="oracle-logo-white.pdf" descr="oracle-logo-whit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335" y="6643461"/>
            <a:ext cx="1014857" cy="126858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447805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1952" y="1373742"/>
            <a:ext cx="11128097" cy="343299"/>
          </a:xfrm>
        </p:spPr>
        <p:txBody>
          <a:bodyPr>
            <a:noAutofit/>
          </a:bodyPr>
          <a:lstStyle>
            <a:lvl1pPr marL="1588" indent="0">
              <a:spcBef>
                <a:spcPts val="0"/>
              </a:spcBef>
              <a:buFontTx/>
              <a:buNone/>
              <a:defRPr sz="2400" b="1" baseline="0"/>
            </a:lvl1pPr>
            <a:lvl2pPr marL="1588" indent="0">
              <a:buFontTx/>
              <a:buNone/>
              <a:defRPr sz="2400"/>
            </a:lvl2pPr>
            <a:lvl3pPr marL="1588" indent="0">
              <a:buFontTx/>
              <a:buNone/>
              <a:defRPr sz="2400"/>
            </a:lvl3pPr>
            <a:lvl4pPr marL="1588" indent="0">
              <a:buFontTx/>
              <a:buNone/>
              <a:defRPr sz="2400"/>
            </a:lvl4pPr>
            <a:lvl5pPr marL="1588" indent="0">
              <a:buFontTx/>
              <a:buNone/>
              <a:defRPr sz="2400"/>
            </a:lvl5pPr>
            <a:lvl6pPr marL="1588" indent="0">
              <a:buFontTx/>
              <a:buNone/>
              <a:defRPr sz="2400"/>
            </a:lvl6pPr>
            <a:lvl7pPr marL="1588" indent="0">
              <a:buFontTx/>
              <a:buNone/>
              <a:defRPr sz="2400"/>
            </a:lvl7pPr>
            <a:lvl8pPr marL="1588" indent="0">
              <a:buFontTx/>
              <a:buNone/>
              <a:defRPr sz="2400"/>
            </a:lvl8pPr>
            <a:lvl9pPr marL="1588" indent="0">
              <a:buFontTx/>
              <a:buNone/>
              <a:defRPr sz="2400"/>
            </a:lvl9pPr>
          </a:lstStyle>
          <a:p>
            <a:pPr lvl="0"/>
            <a:r>
              <a:rPr dirty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89" y="1981200"/>
            <a:ext cx="1112942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A2DF-98E5-4437-B842-E0DCD9A6A408}" type="datetime1">
              <a:rPr lang="en-US"/>
              <a:pPr/>
              <a:t>7/16/2019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07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C6673-F37D-6846-887F-245652328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813" y="1681163"/>
            <a:ext cx="5056187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9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6778A2-74E4-864F-A7A9-9D81B81BB9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353" y="1620615"/>
            <a:ext cx="10617293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4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0E8D-F32B-404F-B021-2814145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racle-logo.pdf" descr="oracle-logo.pdf">
            <a:extLst>
              <a:ext uri="{FF2B5EF4-FFF2-40B4-BE49-F238E27FC236}">
                <a16:creationId xmlns:a16="http://schemas.microsoft.com/office/drawing/2014/main" id="{A55E4F25-C74E-F646-A435-A9D12F44A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64A8A786-CD19-974B-A0BD-4097CB7EA1DE}"/>
              </a:ext>
            </a:extLst>
          </p:cNvPr>
          <p:cNvSpPr/>
          <p:nvPr userDrawn="1"/>
        </p:nvSpPr>
        <p:spPr>
          <a:xfrm>
            <a:off x="1" y="-7598"/>
            <a:ext cx="12192000" cy="1105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43423D-B0AB-7848-9C38-E9823081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ptbg.pdf" descr="pptbg.pdf">
            <a:extLst>
              <a:ext uri="{FF2B5EF4-FFF2-40B4-BE49-F238E27FC236}">
                <a16:creationId xmlns:a16="http://schemas.microsoft.com/office/drawing/2014/main" id="{D2DEA7B8-8571-B74A-AAC5-5935689374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57509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EF6C1947-2FC0-5349-95C5-0FD804B68C1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948531" y="1551529"/>
            <a:ext cx="10294937" cy="45942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2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bg>
      <p:bgPr>
        <a:solidFill>
          <a:srgbClr val="50A5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E47D-CAF0-7642-9DAA-448C1874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6FEAE-4C1D-9E47-8CED-5AB6D534B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2569C-77C9-C344-BB72-7B305345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ptbg.pdf" descr="pptbg.pdf">
            <a:extLst>
              <a:ext uri="{FF2B5EF4-FFF2-40B4-BE49-F238E27FC236}">
                <a16:creationId xmlns:a16="http://schemas.microsoft.com/office/drawing/2014/main" id="{DE031171-FCE2-C345-ADD7-249A02A176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521"/>
            <a:extLst/>
          </a:blip>
          <a:srcRect l="35911" r="35911"/>
          <a:stretch>
            <a:fillRect/>
          </a:stretch>
        </p:blipFill>
        <p:spPr>
          <a:xfrm>
            <a:off x="8929688" y="192087"/>
            <a:ext cx="3167951" cy="6230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racle-logo-white.pdf" descr="oracle-logo-white.pdf">
            <a:extLst>
              <a:ext uri="{FF2B5EF4-FFF2-40B4-BE49-F238E27FC236}">
                <a16:creationId xmlns:a16="http://schemas.microsoft.com/office/drawing/2014/main" id="{F57EB6A8-AE20-5A4D-974F-98D92C251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94361" y="6635159"/>
            <a:ext cx="1031081" cy="12888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79307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E5AB4EA-4401-114B-80F4-9B2A4E7BC27F}"/>
              </a:ext>
            </a:extLst>
          </p:cNvPr>
          <p:cNvSpPr/>
          <p:nvPr userDrawn="1"/>
        </p:nvSpPr>
        <p:spPr>
          <a:xfrm>
            <a:off x="1" y="1111"/>
            <a:ext cx="12192000" cy="1105646"/>
          </a:xfrm>
          <a:prstGeom prst="rect">
            <a:avLst/>
          </a:prstGeom>
          <a:solidFill>
            <a:srgbClr val="50A5E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83285-BDF4-5248-BA9A-A62CD538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2" y="190722"/>
            <a:ext cx="8891452" cy="7890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048FC-1442-6640-A909-622743BE9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BA33-99FE-DF44-8B5D-977B6128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/>
          <a:p>
            <a:fld id="{E9AC60B8-1C68-D444-826A-C194C18925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racle-logo.pdf" descr="oracle-logo.pdf">
            <a:extLst>
              <a:ext uri="{FF2B5EF4-FFF2-40B4-BE49-F238E27FC236}">
                <a16:creationId xmlns:a16="http://schemas.microsoft.com/office/drawing/2014/main" id="{D5423557-E824-034A-BCAE-3B4560DE45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61" y="6651683"/>
            <a:ext cx="1031081" cy="128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ptbg.pdf" descr="pptbg.pdf">
            <a:extLst>
              <a:ext uri="{FF2B5EF4-FFF2-40B4-BE49-F238E27FC236}">
                <a16:creationId xmlns:a16="http://schemas.microsoft.com/office/drawing/2014/main" id="{8BDE2F66-565E-DF4B-99A5-BE4A89416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521"/>
            <a:extLst/>
          </a:blip>
          <a:srcRect r="49836" b="65499"/>
          <a:stretch>
            <a:fillRect/>
          </a:stretch>
        </p:blipFill>
        <p:spPr>
          <a:xfrm>
            <a:off x="9466218" y="91290"/>
            <a:ext cx="2573020" cy="9806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9000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">
            <a:extLst>
              <a:ext uri="{FF2B5EF4-FFF2-40B4-BE49-F238E27FC236}">
                <a16:creationId xmlns:a16="http://schemas.microsoft.com/office/drawing/2014/main" id="{E7DCA760-3E32-F249-87E3-B77F1CDE8411}"/>
              </a:ext>
            </a:extLst>
          </p:cNvPr>
          <p:cNvSpPr/>
          <p:nvPr userDrawn="1"/>
        </p:nvSpPr>
        <p:spPr>
          <a:xfrm>
            <a:off x="0" y="6574272"/>
            <a:ext cx="12192001" cy="294485"/>
          </a:xfrm>
          <a:prstGeom prst="rect">
            <a:avLst/>
          </a:prstGeom>
          <a:solidFill>
            <a:srgbClr val="000000">
              <a:alpha val="15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A967D6-55D2-4646-BFA9-30213478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990F0-BFAE-814A-A304-2A5DB3C51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FB9062-C796-0A4B-9E32-FCF07CCCD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6558" y="6599235"/>
            <a:ext cx="1031081" cy="220666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E9AC60B8-1C68-D444-826A-C194C1892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88947-4AAC-A248-9477-F1042B595CAC}"/>
              </a:ext>
            </a:extLst>
          </p:cNvPr>
          <p:cNvSpPr txBox="1"/>
          <p:nvPr userDrawn="1"/>
        </p:nvSpPr>
        <p:spPr>
          <a:xfrm>
            <a:off x="4331970" y="6594077"/>
            <a:ext cx="3528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Copyright © </a:t>
            </a:r>
            <a:r>
              <a:rPr lang="is-IS" sz="1000" dirty="0">
                <a:solidFill>
                  <a:schemeClr val="tx1"/>
                </a:solidFill>
              </a:rPr>
              <a:t>2019</a:t>
            </a:r>
            <a:r>
              <a:rPr lang="en-US" sz="1000" dirty="0">
                <a:solidFill>
                  <a:schemeClr val="tx1"/>
                </a:solidFill>
              </a:rPr>
              <a:t>, Oracle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4540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0" r:id="rId3"/>
    <p:sldLayoutId id="2147483674" r:id="rId4"/>
    <p:sldLayoutId id="2147483698" r:id="rId5"/>
    <p:sldLayoutId id="2147483699" r:id="rId6"/>
    <p:sldLayoutId id="2147483700" r:id="rId7"/>
    <p:sldLayoutId id="2147483660" r:id="rId8"/>
    <p:sldLayoutId id="2147483661" r:id="rId9"/>
    <p:sldLayoutId id="2147483679" r:id="rId10"/>
    <p:sldLayoutId id="2147483670" r:id="rId11"/>
    <p:sldLayoutId id="2147483695" r:id="rId12"/>
    <p:sldLayoutId id="2147483696" r:id="rId13"/>
    <p:sldLayoutId id="2147483697" r:id="rId14"/>
    <p:sldLayoutId id="2147483662" r:id="rId15"/>
    <p:sldLayoutId id="2147483663" r:id="rId16"/>
    <p:sldLayoutId id="2147483678" r:id="rId17"/>
    <p:sldLayoutId id="2147483653" r:id="rId18"/>
    <p:sldLayoutId id="2147483692" r:id="rId19"/>
    <p:sldLayoutId id="2147483693" r:id="rId20"/>
    <p:sldLayoutId id="2147483694" r:id="rId21"/>
    <p:sldLayoutId id="2147483664" r:id="rId22"/>
    <p:sldLayoutId id="2147483665" r:id="rId23"/>
    <p:sldLayoutId id="2147483677" r:id="rId24"/>
    <p:sldLayoutId id="2147483671" r:id="rId25"/>
    <p:sldLayoutId id="2147483689" r:id="rId26"/>
    <p:sldLayoutId id="2147483690" r:id="rId27"/>
    <p:sldLayoutId id="2147483691" r:id="rId28"/>
    <p:sldLayoutId id="2147483666" r:id="rId29"/>
    <p:sldLayoutId id="2147483667" r:id="rId30"/>
    <p:sldLayoutId id="2147483676" r:id="rId31"/>
    <p:sldLayoutId id="2147483672" r:id="rId32"/>
    <p:sldLayoutId id="2147483686" r:id="rId33"/>
    <p:sldLayoutId id="2147483687" r:id="rId34"/>
    <p:sldLayoutId id="2147483688" r:id="rId35"/>
    <p:sldLayoutId id="2147483668" r:id="rId36"/>
    <p:sldLayoutId id="2147483669" r:id="rId37"/>
    <p:sldLayoutId id="2147483675" r:id="rId38"/>
    <p:sldLayoutId id="2147483673" r:id="rId39"/>
    <p:sldLayoutId id="2147483681" r:id="rId40"/>
    <p:sldLayoutId id="2147483684" r:id="rId41"/>
    <p:sldLayoutId id="2147483685" r:id="rId42"/>
    <p:sldLayoutId id="2147483701" r:id="rId43"/>
    <p:sldLayoutId id="2147483702" r:id="rId44"/>
    <p:sldLayoutId id="2147483682" r:id="rId45"/>
    <p:sldLayoutId id="2147483683" r:id="rId46"/>
    <p:sldLayoutId id="2147483703" r:id="rId47"/>
    <p:sldLayoutId id="2147483704" r:id="rId48"/>
    <p:sldLayoutId id="2147483705" r:id="rId4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 Neue Light" panose="02000403000000020004" pitchFamily="2" charset="0"/>
          <a:ea typeface="Helvetica Neue Light" panose="02000403000000020004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Neue Light" panose="02000403000000020004" pitchFamily="2" charset="0"/>
          <a:ea typeface="Helvetica Neue Light" panose="02000403000000020004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racle.com/oll" TargetMode="External"/><Relationship Id="rId3" Type="http://schemas.openxmlformats.org/officeDocument/2006/relationships/hyperlink" Target="https://apex.oracle.com/" TargetMode="External"/><Relationship Id="rId7" Type="http://schemas.openxmlformats.org/officeDocument/2006/relationships/hyperlink" Target="https://cloud.oracle.com/databas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apex.oracle.com/community" TargetMode="External"/><Relationship Id="rId5" Type="http://schemas.openxmlformats.org/officeDocument/2006/relationships/hyperlink" Target="https://apex.oracle.com/shortcuts" TargetMode="External"/><Relationship Id="rId4" Type="http://schemas.openxmlformats.org/officeDocument/2006/relationships/hyperlink" Target="https://apex.oracle.com/en/solutions/oracle-forms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18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AC22-60C7-CA4C-8B94-80FB92AC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1" y="190722"/>
            <a:ext cx="11660381" cy="789086"/>
          </a:xfrm>
        </p:spPr>
        <p:txBody>
          <a:bodyPr>
            <a:normAutofit/>
          </a:bodyPr>
          <a:lstStyle/>
          <a:p>
            <a:r>
              <a:rPr lang="en-US" dirty="0"/>
              <a:t>Oracle APEX Differences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D06BC-F354-564E-86A4-02A784A6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378488C-15F3-B943-A94C-E7E62193F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02362"/>
              </p:ext>
            </p:extLst>
          </p:nvPr>
        </p:nvGraphicFramePr>
        <p:xfrm>
          <a:off x="840773" y="1704026"/>
          <a:ext cx="10510454" cy="417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5227">
                  <a:extLst>
                    <a:ext uri="{9D8B030D-6E8A-4147-A177-3AD203B41FA5}">
                      <a16:colId xmlns:a16="http://schemas.microsoft.com/office/drawing/2014/main" val="3742618141"/>
                    </a:ext>
                  </a:extLst>
                </a:gridCol>
                <a:gridCol w="5255227">
                  <a:extLst>
                    <a:ext uri="{9D8B030D-6E8A-4147-A177-3AD203B41FA5}">
                      <a16:colId xmlns:a16="http://schemas.microsoft.com/office/drawing/2014/main" val="1043584644"/>
                    </a:ext>
                  </a:extLst>
                </a:gridCol>
              </a:tblGrid>
              <a:tr h="6951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Oracle Forms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Oracle APEX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916788"/>
                  </a:ext>
                </a:extLst>
              </a:tr>
              <a:tr h="695165">
                <a:tc>
                  <a:txBody>
                    <a:bodyPr/>
                    <a:lstStyle/>
                    <a:p>
                      <a:r>
                        <a:rPr lang="en-US" dirty="0"/>
                        <a:t>Requires full WebLogic Server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Requires Oracle REST Data Services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825682"/>
                  </a:ext>
                </a:extLst>
              </a:tr>
              <a:tr h="695165">
                <a:tc>
                  <a:txBody>
                    <a:bodyPr/>
                    <a:lstStyle/>
                    <a:p>
                      <a:r>
                        <a:rPr lang="en-US" dirty="0"/>
                        <a:t>Requires browser plug-ins or Java Web Start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 modern web browser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2272"/>
                  </a:ext>
                </a:extLst>
              </a:tr>
              <a:tr h="695165">
                <a:tc>
                  <a:txBody>
                    <a:bodyPr/>
                    <a:lstStyle/>
                    <a:p>
                      <a:r>
                        <a:rPr lang="en-US" dirty="0"/>
                        <a:t>Generates files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Metadata based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66117"/>
                  </a:ext>
                </a:extLst>
              </a:tr>
              <a:tr h="695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Suitable for desktops only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Runs on any device (zero development effort)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560048"/>
                  </a:ext>
                </a:extLst>
              </a:tr>
              <a:tr h="695165">
                <a:tc>
                  <a:txBody>
                    <a:bodyPr/>
                    <a:lstStyle/>
                    <a:p>
                      <a:r>
                        <a:rPr lang="en-US" dirty="0"/>
                        <a:t>Difficult to style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Out of the box theming and theme styles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64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160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AC22-60C7-CA4C-8B94-80FB92AC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1" y="190722"/>
            <a:ext cx="11660381" cy="789086"/>
          </a:xfrm>
        </p:spPr>
        <p:txBody>
          <a:bodyPr>
            <a:normAutofit/>
          </a:bodyPr>
          <a:lstStyle/>
          <a:p>
            <a:r>
              <a:rPr lang="en-US" dirty="0"/>
              <a:t>Oracle APEX Advantages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D06BC-F354-564E-86A4-02A784A6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11</a:t>
            </a:fld>
            <a:endParaRPr lang="en-US"/>
          </a:p>
        </p:txBody>
      </p:sp>
      <p:sp>
        <p:nvSpPr>
          <p:cNvPr id="16" name="Design Tables">
            <a:extLst>
              <a:ext uri="{FF2B5EF4-FFF2-40B4-BE49-F238E27FC236}">
                <a16:creationId xmlns:a16="http://schemas.microsoft.com/office/drawing/2014/main" id="{13DF4FBB-3EAE-8C42-934E-1C8B236245FC}"/>
              </a:ext>
            </a:extLst>
          </p:cNvPr>
          <p:cNvSpPr txBox="1"/>
          <p:nvPr/>
        </p:nvSpPr>
        <p:spPr>
          <a:xfrm>
            <a:off x="1757755" y="2077150"/>
            <a:ext cx="7760522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Easy to train Forms Developers as key similarities</a:t>
            </a:r>
          </a:p>
        </p:txBody>
      </p:sp>
      <p:sp>
        <p:nvSpPr>
          <p:cNvPr id="17" name="Design Tables">
            <a:extLst>
              <a:ext uri="{FF2B5EF4-FFF2-40B4-BE49-F238E27FC236}">
                <a16:creationId xmlns:a16="http://schemas.microsoft.com/office/drawing/2014/main" id="{B3CBBFE2-F69B-B64D-AC36-04E8A3A5622C}"/>
              </a:ext>
            </a:extLst>
          </p:cNvPr>
          <p:cNvSpPr txBox="1"/>
          <p:nvPr/>
        </p:nvSpPr>
        <p:spPr>
          <a:xfrm>
            <a:off x="1757755" y="3553097"/>
            <a:ext cx="6135462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Can readily co-exist with Oracle Forms</a:t>
            </a:r>
          </a:p>
        </p:txBody>
      </p:sp>
      <p:pic>
        <p:nvPicPr>
          <p:cNvPr id="18" name="dingbat-check-gray-2.png" descr="dingbat-check-gray-2.png">
            <a:extLst>
              <a:ext uri="{FF2B5EF4-FFF2-40B4-BE49-F238E27FC236}">
                <a16:creationId xmlns:a16="http://schemas.microsoft.com/office/drawing/2014/main" id="{500CED88-9326-5C46-B28B-1068955CA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3" y="2026638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Design Tables">
            <a:extLst>
              <a:ext uri="{FF2B5EF4-FFF2-40B4-BE49-F238E27FC236}">
                <a16:creationId xmlns:a16="http://schemas.microsoft.com/office/drawing/2014/main" id="{BAE9FF28-502E-4E45-B7B5-895EEAD217A5}"/>
              </a:ext>
            </a:extLst>
          </p:cNvPr>
          <p:cNvSpPr txBox="1"/>
          <p:nvPr/>
        </p:nvSpPr>
        <p:spPr>
          <a:xfrm>
            <a:off x="1757754" y="4301125"/>
            <a:ext cx="10198716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Flexibility in platform for development / deployment</a:t>
            </a:r>
          </a:p>
        </p:txBody>
      </p:sp>
      <p:sp>
        <p:nvSpPr>
          <p:cNvPr id="20" name="Design Tables">
            <a:extLst>
              <a:ext uri="{FF2B5EF4-FFF2-40B4-BE49-F238E27FC236}">
                <a16:creationId xmlns:a16="http://schemas.microsoft.com/office/drawing/2014/main" id="{3203F026-C50B-1A48-B97E-9B76F3857537}"/>
              </a:ext>
            </a:extLst>
          </p:cNvPr>
          <p:cNvSpPr txBox="1"/>
          <p:nvPr/>
        </p:nvSpPr>
        <p:spPr>
          <a:xfrm>
            <a:off x="1757755" y="2809659"/>
            <a:ext cx="999089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Re-use all existing Database objects</a:t>
            </a:r>
          </a:p>
        </p:txBody>
      </p:sp>
      <p:pic>
        <p:nvPicPr>
          <p:cNvPr id="21" name="dingbat-check-gray-2.png" descr="dingbat-check-gray-2.png">
            <a:extLst>
              <a:ext uri="{FF2B5EF4-FFF2-40B4-BE49-F238E27FC236}">
                <a16:creationId xmlns:a16="http://schemas.microsoft.com/office/drawing/2014/main" id="{4B1D2B3D-FFFE-DC4E-B481-DB91544F9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3" y="2761277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dingbat-check-gray-2.png" descr="dingbat-check-gray-2.png">
            <a:extLst>
              <a:ext uri="{FF2B5EF4-FFF2-40B4-BE49-F238E27FC236}">
                <a16:creationId xmlns:a16="http://schemas.microsoft.com/office/drawing/2014/main" id="{06B2A7B2-51AF-0942-BED0-2A7836D00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3" y="3504716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dingbat-check-gray-2.png" descr="dingbat-check-gray-2.png">
            <a:extLst>
              <a:ext uri="{FF2B5EF4-FFF2-40B4-BE49-F238E27FC236}">
                <a16:creationId xmlns:a16="http://schemas.microsoft.com/office/drawing/2014/main" id="{BE31015A-A35F-AD4F-8365-E03BF6F04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3" y="4252743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Design Tables">
            <a:extLst>
              <a:ext uri="{FF2B5EF4-FFF2-40B4-BE49-F238E27FC236}">
                <a16:creationId xmlns:a16="http://schemas.microsoft.com/office/drawing/2014/main" id="{513F6981-7B07-4347-B5B0-0D202F21EF89}"/>
              </a:ext>
            </a:extLst>
          </p:cNvPr>
          <p:cNvSpPr txBox="1"/>
          <p:nvPr/>
        </p:nvSpPr>
        <p:spPr>
          <a:xfrm>
            <a:off x="1757754" y="5048626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Rapid, low-code, beautiful, intuitive, responsive app dev</a:t>
            </a:r>
          </a:p>
        </p:txBody>
      </p:sp>
      <p:pic>
        <p:nvPicPr>
          <p:cNvPr id="25" name="dingbat-check-gray-2.png" descr="dingbat-check-gray-2.png">
            <a:extLst>
              <a:ext uri="{FF2B5EF4-FFF2-40B4-BE49-F238E27FC236}">
                <a16:creationId xmlns:a16="http://schemas.microsoft.com/office/drawing/2014/main" id="{D3A0522B-EFB9-404B-8EAC-C26FD67AE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2" y="5003223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Design Tables">
            <a:extLst>
              <a:ext uri="{FF2B5EF4-FFF2-40B4-BE49-F238E27FC236}">
                <a16:creationId xmlns:a16="http://schemas.microsoft.com/office/drawing/2014/main" id="{CE4B4F8B-CAB2-3F4E-970F-9C48B9724DF5}"/>
              </a:ext>
            </a:extLst>
          </p:cNvPr>
          <p:cNvSpPr txBox="1"/>
          <p:nvPr/>
        </p:nvSpPr>
        <p:spPr>
          <a:xfrm>
            <a:off x="1757756" y="1340000"/>
            <a:ext cx="4323812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No additional licensing cost</a:t>
            </a:r>
          </a:p>
        </p:txBody>
      </p:sp>
      <p:pic>
        <p:nvPicPr>
          <p:cNvPr id="15" name="dingbat-check-gray-2.png" descr="dingbat-check-gray-2.png">
            <a:extLst>
              <a:ext uri="{FF2B5EF4-FFF2-40B4-BE49-F238E27FC236}">
                <a16:creationId xmlns:a16="http://schemas.microsoft.com/office/drawing/2014/main" id="{9177FB7C-1D81-3E44-96DA-3EED1EB43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4" y="1289488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Design Tables">
            <a:extLst>
              <a:ext uri="{FF2B5EF4-FFF2-40B4-BE49-F238E27FC236}">
                <a16:creationId xmlns:a16="http://schemas.microsoft.com/office/drawing/2014/main" id="{9FAFC78F-B416-CD4B-B64A-9AAA71C47D01}"/>
              </a:ext>
            </a:extLst>
          </p:cNvPr>
          <p:cNvSpPr txBox="1"/>
          <p:nvPr/>
        </p:nvSpPr>
        <p:spPr>
          <a:xfrm>
            <a:off x="1757754" y="5782273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APEX Community and Partners</a:t>
            </a:r>
          </a:p>
        </p:txBody>
      </p:sp>
      <p:pic>
        <p:nvPicPr>
          <p:cNvPr id="27" name="dingbat-check-gray-2.png" descr="dingbat-check-gray-2.png">
            <a:extLst>
              <a:ext uri="{FF2B5EF4-FFF2-40B4-BE49-F238E27FC236}">
                <a16:creationId xmlns:a16="http://schemas.microsoft.com/office/drawing/2014/main" id="{6610D5C9-6EEC-E147-ADBF-13072FFC6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2" y="5736870"/>
            <a:ext cx="609722" cy="609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53308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BC13-332B-9641-980A-3513090D5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5B485-0E4F-3741-BE81-4AFA82883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Upfront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7067E-9041-724C-A6C8-CAAC45C9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7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7EA2-DBAB-744D-BD85-360F6D06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B74A-FDF4-094A-922A-EA2B0AA6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13</a:t>
            </a:fld>
            <a:endParaRPr lang="en-US"/>
          </a:p>
        </p:txBody>
      </p:sp>
      <p:sp>
        <p:nvSpPr>
          <p:cNvPr id="5" name="Design Tables">
            <a:extLst>
              <a:ext uri="{FF2B5EF4-FFF2-40B4-BE49-F238E27FC236}">
                <a16:creationId xmlns:a16="http://schemas.microsoft.com/office/drawing/2014/main" id="{7B334EBE-701F-9647-817D-FAEBFEAA8EE9}"/>
              </a:ext>
            </a:extLst>
          </p:cNvPr>
          <p:cNvSpPr txBox="1"/>
          <p:nvPr/>
        </p:nvSpPr>
        <p:spPr>
          <a:xfrm>
            <a:off x="1757757" y="1821833"/>
            <a:ext cx="4371005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Modernization is non-trivial</a:t>
            </a:r>
          </a:p>
        </p:txBody>
      </p:sp>
      <p:sp>
        <p:nvSpPr>
          <p:cNvPr id="6" name="Design Tables">
            <a:extLst>
              <a:ext uri="{FF2B5EF4-FFF2-40B4-BE49-F238E27FC236}">
                <a16:creationId xmlns:a16="http://schemas.microsoft.com/office/drawing/2014/main" id="{04F36CD6-DAEE-8949-B6AC-9F86B427227D}"/>
              </a:ext>
            </a:extLst>
          </p:cNvPr>
          <p:cNvSpPr txBox="1"/>
          <p:nvPr/>
        </p:nvSpPr>
        <p:spPr>
          <a:xfrm>
            <a:off x="1757757" y="3683168"/>
            <a:ext cx="9287479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New apps should be modern and intuitive not mimic Forms</a:t>
            </a:r>
          </a:p>
        </p:txBody>
      </p:sp>
      <p:pic>
        <p:nvPicPr>
          <p:cNvPr id="7" name="dingbat-check-gray-2.png" descr="dingbat-check-gray-2.png">
            <a:extLst>
              <a:ext uri="{FF2B5EF4-FFF2-40B4-BE49-F238E27FC236}">
                <a16:creationId xmlns:a16="http://schemas.microsoft.com/office/drawing/2014/main" id="{6CAF9968-CCFC-9040-964A-D56ADCD8F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1771321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Design Tables">
            <a:extLst>
              <a:ext uri="{FF2B5EF4-FFF2-40B4-BE49-F238E27FC236}">
                <a16:creationId xmlns:a16="http://schemas.microsoft.com/office/drawing/2014/main" id="{3868023F-3ABA-3443-AD06-B81D81CDE233}"/>
              </a:ext>
            </a:extLst>
          </p:cNvPr>
          <p:cNvSpPr txBox="1"/>
          <p:nvPr/>
        </p:nvSpPr>
        <p:spPr>
          <a:xfrm>
            <a:off x="1757756" y="4613836"/>
            <a:ext cx="10198716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The new APEX applications will look and behave differently</a:t>
            </a:r>
          </a:p>
        </p:txBody>
      </p:sp>
      <p:sp>
        <p:nvSpPr>
          <p:cNvPr id="9" name="Design Tables">
            <a:extLst>
              <a:ext uri="{FF2B5EF4-FFF2-40B4-BE49-F238E27FC236}">
                <a16:creationId xmlns:a16="http://schemas.microsoft.com/office/drawing/2014/main" id="{10ECCE9C-C321-6048-B605-3F3D751B0B51}"/>
              </a:ext>
            </a:extLst>
          </p:cNvPr>
          <p:cNvSpPr txBox="1"/>
          <p:nvPr/>
        </p:nvSpPr>
        <p:spPr>
          <a:xfrm>
            <a:off x="1757757" y="2752501"/>
            <a:ext cx="999089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Requires significant investment in time and resources</a:t>
            </a:r>
          </a:p>
        </p:txBody>
      </p:sp>
      <p:pic>
        <p:nvPicPr>
          <p:cNvPr id="10" name="dingbat-check-gray-2.png" descr="dingbat-check-gray-2.png">
            <a:extLst>
              <a:ext uri="{FF2B5EF4-FFF2-40B4-BE49-F238E27FC236}">
                <a16:creationId xmlns:a16="http://schemas.microsoft.com/office/drawing/2014/main" id="{0929DD91-F9A6-2546-9652-686562766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2704119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dingbat-check-gray-2.png" descr="dingbat-check-gray-2.png">
            <a:extLst>
              <a:ext uri="{FF2B5EF4-FFF2-40B4-BE49-F238E27FC236}">
                <a16:creationId xmlns:a16="http://schemas.microsoft.com/office/drawing/2014/main" id="{1990560F-BE01-7140-BC64-DD5163015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3634787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dingbat-check-gray-2.png" descr="dingbat-check-gray-2.png">
            <a:extLst>
              <a:ext uri="{FF2B5EF4-FFF2-40B4-BE49-F238E27FC236}">
                <a16:creationId xmlns:a16="http://schemas.microsoft.com/office/drawing/2014/main" id="{78D32838-C11C-F249-B5C0-3AF41A77CB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4565454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Design Tables">
            <a:extLst>
              <a:ext uri="{FF2B5EF4-FFF2-40B4-BE49-F238E27FC236}">
                <a16:creationId xmlns:a16="http://schemas.microsoft.com/office/drawing/2014/main" id="{495C2057-987F-7448-9320-FE8FF537ACB9}"/>
              </a:ext>
            </a:extLst>
          </p:cNvPr>
          <p:cNvSpPr txBox="1"/>
          <p:nvPr/>
        </p:nvSpPr>
        <p:spPr>
          <a:xfrm>
            <a:off x="1757757" y="5539815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Should modernize business processes not just screens</a:t>
            </a:r>
          </a:p>
        </p:txBody>
      </p:sp>
      <p:pic>
        <p:nvPicPr>
          <p:cNvPr id="14" name="dingbat-check-gray-2.png" descr="dingbat-check-gray-2.png">
            <a:extLst>
              <a:ext uri="{FF2B5EF4-FFF2-40B4-BE49-F238E27FC236}">
                <a16:creationId xmlns:a16="http://schemas.microsoft.com/office/drawing/2014/main" id="{453CDFF4-1506-D840-9E2C-7EA59C11B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5494412"/>
            <a:ext cx="609722" cy="609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08062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7EA2-DBAB-744D-BD85-360F6D06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 Start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B74A-FDF4-094A-922A-EA2B0AA6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14</a:t>
            </a:fld>
            <a:endParaRPr lang="en-US"/>
          </a:p>
        </p:txBody>
      </p:sp>
      <p:sp>
        <p:nvSpPr>
          <p:cNvPr id="5" name="Design Tables">
            <a:extLst>
              <a:ext uri="{FF2B5EF4-FFF2-40B4-BE49-F238E27FC236}">
                <a16:creationId xmlns:a16="http://schemas.microsoft.com/office/drawing/2014/main" id="{7B334EBE-701F-9647-817D-FAEBFEAA8EE9}"/>
              </a:ext>
            </a:extLst>
          </p:cNvPr>
          <p:cNvSpPr txBox="1"/>
          <p:nvPr/>
        </p:nvSpPr>
        <p:spPr>
          <a:xfrm>
            <a:off x="1757757" y="1821833"/>
            <a:ext cx="9052543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Push as much business logic into the Database as possible</a:t>
            </a:r>
          </a:p>
        </p:txBody>
      </p:sp>
      <p:sp>
        <p:nvSpPr>
          <p:cNvPr id="6" name="Design Tables">
            <a:extLst>
              <a:ext uri="{FF2B5EF4-FFF2-40B4-BE49-F238E27FC236}">
                <a16:creationId xmlns:a16="http://schemas.microsoft.com/office/drawing/2014/main" id="{04F36CD6-DAEE-8949-B6AC-9F86B427227D}"/>
              </a:ext>
            </a:extLst>
          </p:cNvPr>
          <p:cNvSpPr txBox="1"/>
          <p:nvPr/>
        </p:nvSpPr>
        <p:spPr>
          <a:xfrm>
            <a:off x="1757757" y="3683168"/>
            <a:ext cx="8729313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Review how APEX Consulting Companies may add value</a:t>
            </a:r>
          </a:p>
        </p:txBody>
      </p:sp>
      <p:pic>
        <p:nvPicPr>
          <p:cNvPr id="7" name="dingbat-check-gray-2.png" descr="dingbat-check-gray-2.png">
            <a:extLst>
              <a:ext uri="{FF2B5EF4-FFF2-40B4-BE49-F238E27FC236}">
                <a16:creationId xmlns:a16="http://schemas.microsoft.com/office/drawing/2014/main" id="{6CAF9968-CCFC-9040-964A-D56ADCD8F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1771321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Design Tables">
            <a:extLst>
              <a:ext uri="{FF2B5EF4-FFF2-40B4-BE49-F238E27FC236}">
                <a16:creationId xmlns:a16="http://schemas.microsoft.com/office/drawing/2014/main" id="{3868023F-3ABA-3443-AD06-B81D81CDE233}"/>
              </a:ext>
            </a:extLst>
          </p:cNvPr>
          <p:cNvSpPr txBox="1"/>
          <p:nvPr/>
        </p:nvSpPr>
        <p:spPr>
          <a:xfrm>
            <a:off x="1757756" y="4613836"/>
            <a:ext cx="10198716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Train developers in APEX</a:t>
            </a:r>
          </a:p>
        </p:txBody>
      </p:sp>
      <p:sp>
        <p:nvSpPr>
          <p:cNvPr id="9" name="Design Tables">
            <a:extLst>
              <a:ext uri="{FF2B5EF4-FFF2-40B4-BE49-F238E27FC236}">
                <a16:creationId xmlns:a16="http://schemas.microsoft.com/office/drawing/2014/main" id="{10ECCE9C-C321-6048-B605-3F3D751B0B51}"/>
              </a:ext>
            </a:extLst>
          </p:cNvPr>
          <p:cNvSpPr txBox="1"/>
          <p:nvPr/>
        </p:nvSpPr>
        <p:spPr>
          <a:xfrm>
            <a:off x="1757757" y="2752501"/>
            <a:ext cx="999089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Identify a suitable functional area as Proof-of-Concept</a:t>
            </a:r>
          </a:p>
        </p:txBody>
      </p:sp>
      <p:pic>
        <p:nvPicPr>
          <p:cNvPr id="10" name="dingbat-check-gray-2.png" descr="dingbat-check-gray-2.png">
            <a:extLst>
              <a:ext uri="{FF2B5EF4-FFF2-40B4-BE49-F238E27FC236}">
                <a16:creationId xmlns:a16="http://schemas.microsoft.com/office/drawing/2014/main" id="{0929DD91-F9A6-2546-9652-686562766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2704119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dingbat-check-gray-2.png" descr="dingbat-check-gray-2.png">
            <a:extLst>
              <a:ext uri="{FF2B5EF4-FFF2-40B4-BE49-F238E27FC236}">
                <a16:creationId xmlns:a16="http://schemas.microsoft.com/office/drawing/2014/main" id="{1990560F-BE01-7140-BC64-DD5163015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3634787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dingbat-check-gray-2.png" descr="dingbat-check-gray-2.png">
            <a:extLst>
              <a:ext uri="{FF2B5EF4-FFF2-40B4-BE49-F238E27FC236}">
                <a16:creationId xmlns:a16="http://schemas.microsoft.com/office/drawing/2014/main" id="{78D32838-C11C-F249-B5C0-3AF41A77CB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4565454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Design Tables">
            <a:extLst>
              <a:ext uri="{FF2B5EF4-FFF2-40B4-BE49-F238E27FC236}">
                <a16:creationId xmlns:a16="http://schemas.microsoft.com/office/drawing/2014/main" id="{495C2057-987F-7448-9320-FE8FF537ACB9}"/>
              </a:ext>
            </a:extLst>
          </p:cNvPr>
          <p:cNvSpPr txBox="1"/>
          <p:nvPr/>
        </p:nvSpPr>
        <p:spPr>
          <a:xfrm>
            <a:off x="1757757" y="5539815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Secure SMEs for functional input and reviews</a:t>
            </a:r>
          </a:p>
        </p:txBody>
      </p:sp>
      <p:pic>
        <p:nvPicPr>
          <p:cNvPr id="14" name="dingbat-check-gray-2.png" descr="dingbat-check-gray-2.png">
            <a:extLst>
              <a:ext uri="{FF2B5EF4-FFF2-40B4-BE49-F238E27FC236}">
                <a16:creationId xmlns:a16="http://schemas.microsoft.com/office/drawing/2014/main" id="{453CDFF4-1506-D840-9E2C-7EA59C11B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5494412"/>
            <a:ext cx="609722" cy="609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17474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7EA2-DBAB-744D-BD85-360F6D06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B74A-FDF4-094A-922A-EA2B0AA6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15</a:t>
            </a:fld>
            <a:endParaRPr lang="en-US"/>
          </a:p>
        </p:txBody>
      </p:sp>
      <p:sp>
        <p:nvSpPr>
          <p:cNvPr id="5" name="Design Tables">
            <a:extLst>
              <a:ext uri="{FF2B5EF4-FFF2-40B4-BE49-F238E27FC236}">
                <a16:creationId xmlns:a16="http://schemas.microsoft.com/office/drawing/2014/main" id="{7B334EBE-701F-9647-817D-FAEBFEAA8EE9}"/>
              </a:ext>
            </a:extLst>
          </p:cNvPr>
          <p:cNvSpPr txBox="1"/>
          <p:nvPr/>
        </p:nvSpPr>
        <p:spPr>
          <a:xfrm>
            <a:off x="1757757" y="1821833"/>
            <a:ext cx="9382697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Availability of Forms developers who know the functionality</a:t>
            </a:r>
          </a:p>
        </p:txBody>
      </p:sp>
      <p:sp>
        <p:nvSpPr>
          <p:cNvPr id="6" name="Design Tables">
            <a:extLst>
              <a:ext uri="{FF2B5EF4-FFF2-40B4-BE49-F238E27FC236}">
                <a16:creationId xmlns:a16="http://schemas.microsoft.com/office/drawing/2014/main" id="{04F36CD6-DAEE-8949-B6AC-9F86B427227D}"/>
              </a:ext>
            </a:extLst>
          </p:cNvPr>
          <p:cNvSpPr txBox="1"/>
          <p:nvPr/>
        </p:nvSpPr>
        <p:spPr>
          <a:xfrm>
            <a:off x="1757757" y="3683168"/>
            <a:ext cx="355680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Managing scope creep</a:t>
            </a:r>
          </a:p>
        </p:txBody>
      </p:sp>
      <p:pic>
        <p:nvPicPr>
          <p:cNvPr id="7" name="dingbat-check-gray-2.png" descr="dingbat-check-gray-2.png">
            <a:extLst>
              <a:ext uri="{FF2B5EF4-FFF2-40B4-BE49-F238E27FC236}">
                <a16:creationId xmlns:a16="http://schemas.microsoft.com/office/drawing/2014/main" id="{6CAF9968-CCFC-9040-964A-D56ADCD8F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1771321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Design Tables">
            <a:extLst>
              <a:ext uri="{FF2B5EF4-FFF2-40B4-BE49-F238E27FC236}">
                <a16:creationId xmlns:a16="http://schemas.microsoft.com/office/drawing/2014/main" id="{3868023F-3ABA-3443-AD06-B81D81CDE233}"/>
              </a:ext>
            </a:extLst>
          </p:cNvPr>
          <p:cNvSpPr txBox="1"/>
          <p:nvPr/>
        </p:nvSpPr>
        <p:spPr>
          <a:xfrm>
            <a:off x="1757756" y="4613836"/>
            <a:ext cx="10198716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Ensuring new apps implement appropriate business rules</a:t>
            </a:r>
          </a:p>
        </p:txBody>
      </p:sp>
      <p:sp>
        <p:nvSpPr>
          <p:cNvPr id="9" name="Design Tables">
            <a:extLst>
              <a:ext uri="{FF2B5EF4-FFF2-40B4-BE49-F238E27FC236}">
                <a16:creationId xmlns:a16="http://schemas.microsoft.com/office/drawing/2014/main" id="{10ECCE9C-C321-6048-B605-3F3D751B0B51}"/>
              </a:ext>
            </a:extLst>
          </p:cNvPr>
          <p:cNvSpPr txBox="1"/>
          <p:nvPr/>
        </p:nvSpPr>
        <p:spPr>
          <a:xfrm>
            <a:off x="1757757" y="2752501"/>
            <a:ext cx="999089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Getting buy-in from existing “Power Users”</a:t>
            </a:r>
          </a:p>
        </p:txBody>
      </p:sp>
      <p:pic>
        <p:nvPicPr>
          <p:cNvPr id="10" name="dingbat-check-gray-2.png" descr="dingbat-check-gray-2.png">
            <a:extLst>
              <a:ext uri="{FF2B5EF4-FFF2-40B4-BE49-F238E27FC236}">
                <a16:creationId xmlns:a16="http://schemas.microsoft.com/office/drawing/2014/main" id="{0929DD91-F9A6-2546-9652-686562766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2704119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dingbat-check-gray-2.png" descr="dingbat-check-gray-2.png">
            <a:extLst>
              <a:ext uri="{FF2B5EF4-FFF2-40B4-BE49-F238E27FC236}">
                <a16:creationId xmlns:a16="http://schemas.microsoft.com/office/drawing/2014/main" id="{1990560F-BE01-7140-BC64-DD5163015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3634787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dingbat-check-gray-2.png" descr="dingbat-check-gray-2.png">
            <a:extLst>
              <a:ext uri="{FF2B5EF4-FFF2-40B4-BE49-F238E27FC236}">
                <a16:creationId xmlns:a16="http://schemas.microsoft.com/office/drawing/2014/main" id="{78D32838-C11C-F249-B5C0-3AF41A77CB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4565454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Design Tables">
            <a:extLst>
              <a:ext uri="{FF2B5EF4-FFF2-40B4-BE49-F238E27FC236}">
                <a16:creationId xmlns:a16="http://schemas.microsoft.com/office/drawing/2014/main" id="{495C2057-987F-7448-9320-FE8FF537ACB9}"/>
              </a:ext>
            </a:extLst>
          </p:cNvPr>
          <p:cNvSpPr txBox="1"/>
          <p:nvPr/>
        </p:nvSpPr>
        <p:spPr>
          <a:xfrm>
            <a:off x="1757757" y="5539815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Agreeing on new application look and feel</a:t>
            </a:r>
          </a:p>
        </p:txBody>
      </p:sp>
      <p:pic>
        <p:nvPicPr>
          <p:cNvPr id="14" name="dingbat-check-gray-2.png" descr="dingbat-check-gray-2.png">
            <a:extLst>
              <a:ext uri="{FF2B5EF4-FFF2-40B4-BE49-F238E27FC236}">
                <a16:creationId xmlns:a16="http://schemas.microsoft.com/office/drawing/2014/main" id="{453CDFF4-1506-D840-9E2C-7EA59C11B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5494412"/>
            <a:ext cx="609722" cy="609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67713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41B94-B297-EA48-8A70-C0FBBCF7F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Modernization 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FB6E3-12B2-3E4E-B985-8B9776E95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How to move to Oracle APEX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D8C3F-93E2-1144-B58B-C1BC9948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01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F5A40F-2589-A744-9BF2-916F679C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Strategy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79B0B-AE79-694C-8335-656876644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17</a:t>
            </a:fld>
            <a:endParaRPr lang="en-US"/>
          </a:p>
        </p:txBody>
      </p:sp>
      <p:sp>
        <p:nvSpPr>
          <p:cNvPr id="6" name="Design Tables">
            <a:extLst>
              <a:ext uri="{FF2B5EF4-FFF2-40B4-BE49-F238E27FC236}">
                <a16:creationId xmlns:a16="http://schemas.microsoft.com/office/drawing/2014/main" id="{E89C6CC0-47E4-1B4B-A496-081AD2BF408E}"/>
              </a:ext>
            </a:extLst>
          </p:cNvPr>
          <p:cNvSpPr txBox="1"/>
          <p:nvPr/>
        </p:nvSpPr>
        <p:spPr>
          <a:xfrm>
            <a:off x="1757757" y="1821833"/>
            <a:ext cx="521091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Install APEX into Oracle Database</a:t>
            </a:r>
          </a:p>
        </p:txBody>
      </p:sp>
      <p:sp>
        <p:nvSpPr>
          <p:cNvPr id="7" name="Design Tables">
            <a:extLst>
              <a:ext uri="{FF2B5EF4-FFF2-40B4-BE49-F238E27FC236}">
                <a16:creationId xmlns:a16="http://schemas.microsoft.com/office/drawing/2014/main" id="{3668211E-B629-1846-8FE1-EDEA2D1DC799}"/>
              </a:ext>
            </a:extLst>
          </p:cNvPr>
          <p:cNvSpPr txBox="1"/>
          <p:nvPr/>
        </p:nvSpPr>
        <p:spPr>
          <a:xfrm>
            <a:off x="1757757" y="3683168"/>
            <a:ext cx="5981381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Load XML into APEX Migration Project</a:t>
            </a:r>
          </a:p>
        </p:txBody>
      </p:sp>
      <p:pic>
        <p:nvPicPr>
          <p:cNvPr id="8" name="dingbat-check-gray-2.png" descr="dingbat-check-gray-2.png">
            <a:extLst>
              <a:ext uri="{FF2B5EF4-FFF2-40B4-BE49-F238E27FC236}">
                <a16:creationId xmlns:a16="http://schemas.microsoft.com/office/drawing/2014/main" id="{B33055B6-0259-A14A-8D01-5623899E9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1771321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esign Tables">
            <a:extLst>
              <a:ext uri="{FF2B5EF4-FFF2-40B4-BE49-F238E27FC236}">
                <a16:creationId xmlns:a16="http://schemas.microsoft.com/office/drawing/2014/main" id="{AA903EBD-70A0-D843-B294-12CA6A7A1C3F}"/>
              </a:ext>
            </a:extLst>
          </p:cNvPr>
          <p:cNvSpPr txBox="1"/>
          <p:nvPr/>
        </p:nvSpPr>
        <p:spPr>
          <a:xfrm>
            <a:off x="1757756" y="4613836"/>
            <a:ext cx="10198716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Annotate important business logic</a:t>
            </a:r>
          </a:p>
        </p:txBody>
      </p:sp>
      <p:sp>
        <p:nvSpPr>
          <p:cNvPr id="10" name="Design Tables">
            <a:extLst>
              <a:ext uri="{FF2B5EF4-FFF2-40B4-BE49-F238E27FC236}">
                <a16:creationId xmlns:a16="http://schemas.microsoft.com/office/drawing/2014/main" id="{B5C82CF4-494E-9448-8CD0-9A3E5E399099}"/>
              </a:ext>
            </a:extLst>
          </p:cNvPr>
          <p:cNvSpPr txBox="1"/>
          <p:nvPr/>
        </p:nvSpPr>
        <p:spPr>
          <a:xfrm>
            <a:off x="1757757" y="2752501"/>
            <a:ext cx="999089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Convert Forms executables (FMBs, MMBs, </a:t>
            </a:r>
            <a:r>
              <a:rPr lang="en-US" sz="3000" dirty="0" err="1">
                <a:solidFill>
                  <a:schemeClr val="bg1">
                    <a:lumMod val="50000"/>
                  </a:schemeClr>
                </a:solidFill>
              </a:rPr>
              <a:t>etc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) into XML</a:t>
            </a:r>
          </a:p>
        </p:txBody>
      </p:sp>
      <p:pic>
        <p:nvPicPr>
          <p:cNvPr id="11" name="dingbat-check-gray-2.png" descr="dingbat-check-gray-2.png">
            <a:extLst>
              <a:ext uri="{FF2B5EF4-FFF2-40B4-BE49-F238E27FC236}">
                <a16:creationId xmlns:a16="http://schemas.microsoft.com/office/drawing/2014/main" id="{6543EF09-2A26-BC46-B248-036B95C6D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2704119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dingbat-check-gray-2.png" descr="dingbat-check-gray-2.png">
            <a:extLst>
              <a:ext uri="{FF2B5EF4-FFF2-40B4-BE49-F238E27FC236}">
                <a16:creationId xmlns:a16="http://schemas.microsoft.com/office/drawing/2014/main" id="{46DAF686-3EE0-6341-BEB4-A15EEA2507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3634787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dingbat-check-gray-2.png" descr="dingbat-check-gray-2.png">
            <a:extLst>
              <a:ext uri="{FF2B5EF4-FFF2-40B4-BE49-F238E27FC236}">
                <a16:creationId xmlns:a16="http://schemas.microsoft.com/office/drawing/2014/main" id="{DADC09E4-DB3D-E54C-A16C-71B39527C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4565454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Design Tables">
            <a:extLst>
              <a:ext uri="{FF2B5EF4-FFF2-40B4-BE49-F238E27FC236}">
                <a16:creationId xmlns:a16="http://schemas.microsoft.com/office/drawing/2014/main" id="{4C1ECAFF-F738-FA42-BFE5-63D7D92AAEC3}"/>
              </a:ext>
            </a:extLst>
          </p:cNvPr>
          <p:cNvSpPr txBox="1"/>
          <p:nvPr/>
        </p:nvSpPr>
        <p:spPr>
          <a:xfrm>
            <a:off x="1757757" y="5539815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Create APEX application(s)</a:t>
            </a:r>
          </a:p>
        </p:txBody>
      </p:sp>
      <p:pic>
        <p:nvPicPr>
          <p:cNvPr id="15" name="dingbat-check-gray-2.png" descr="dingbat-check-gray-2.png">
            <a:extLst>
              <a:ext uri="{FF2B5EF4-FFF2-40B4-BE49-F238E27FC236}">
                <a16:creationId xmlns:a16="http://schemas.microsoft.com/office/drawing/2014/main" id="{DBD09B2B-EECB-5848-9CD9-8740DF99E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5494412"/>
            <a:ext cx="609722" cy="609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46405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F5A40F-2589-A744-9BF2-916F679C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Forms Source to XML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79B0B-AE79-694C-8335-656876644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18</a:t>
            </a:fld>
            <a:endParaRPr lang="en-US"/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1F6CAD23-505A-F640-8C82-3FE8F2DA0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10" y="1128896"/>
            <a:ext cx="4879304" cy="547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esign Tables">
            <a:extLst>
              <a:ext uri="{FF2B5EF4-FFF2-40B4-BE49-F238E27FC236}">
                <a16:creationId xmlns:a16="http://schemas.microsoft.com/office/drawing/2014/main" id="{DB89E69E-B9A1-7F44-AFED-B0D278E15E25}"/>
              </a:ext>
            </a:extLst>
          </p:cNvPr>
          <p:cNvSpPr txBox="1"/>
          <p:nvPr/>
        </p:nvSpPr>
        <p:spPr>
          <a:xfrm>
            <a:off x="5595923" y="1991758"/>
            <a:ext cx="6501716" cy="3744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t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Use Forms2XML Command Line Utility</a:t>
            </a:r>
            <a:br>
              <a:rPr lang="en-US" sz="3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- Available with Forms 9i and above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000" b="1" u="sng" dirty="0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 Forms &gt; Convert </a:t>
            </a:r>
            <a:br>
              <a:rPr lang="en-US" sz="3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- Available with Forms 12c and above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May convert older Forms versions</a:t>
            </a:r>
            <a:br>
              <a:rPr lang="en-US" sz="3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such as Forms 6i and 4.x</a:t>
            </a:r>
            <a:br>
              <a:rPr lang="en-US" sz="3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- If fails will need to upgrade Forms first</a:t>
            </a:r>
          </a:p>
        </p:txBody>
      </p:sp>
    </p:spTree>
    <p:extLst>
      <p:ext uri="{BB962C8B-B14F-4D97-AF65-F5344CB8AC3E}">
        <p14:creationId xmlns:p14="http://schemas.microsoft.com/office/powerpoint/2010/main" val="2107431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0BAA1147-AC9C-9F44-B2DF-92FBA1B73375}"/>
              </a:ext>
            </a:extLst>
          </p:cNvPr>
          <p:cNvGrpSpPr/>
          <p:nvPr/>
        </p:nvGrpSpPr>
        <p:grpSpPr>
          <a:xfrm>
            <a:off x="939711" y="1826738"/>
            <a:ext cx="500024" cy="496197"/>
            <a:chOff x="219275" y="1838597"/>
            <a:chExt cx="500024" cy="49619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4A67836-A817-EC43-9C3D-C565D13C72C2}"/>
                </a:ext>
              </a:extLst>
            </p:cNvPr>
            <p:cNvSpPr/>
            <p:nvPr/>
          </p:nvSpPr>
          <p:spPr>
            <a:xfrm>
              <a:off x="219275" y="1838597"/>
              <a:ext cx="500024" cy="496197"/>
            </a:xfrm>
            <a:prstGeom prst="ellipse">
              <a:avLst/>
            </a:prstGeom>
            <a:solidFill>
              <a:srgbClr val="8EADB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DE40D22-9267-2E45-8D43-B6C77D419619}"/>
                </a:ext>
              </a:extLst>
            </p:cNvPr>
            <p:cNvSpPr txBox="1"/>
            <p:nvPr/>
          </p:nvSpPr>
          <p:spPr>
            <a:xfrm>
              <a:off x="300635" y="18730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1A0F63C-B9EE-6B4B-AC4A-D12E10ED1172}"/>
              </a:ext>
            </a:extLst>
          </p:cNvPr>
          <p:cNvGrpSpPr/>
          <p:nvPr/>
        </p:nvGrpSpPr>
        <p:grpSpPr>
          <a:xfrm>
            <a:off x="939714" y="2766853"/>
            <a:ext cx="500024" cy="496197"/>
            <a:chOff x="246980" y="2766853"/>
            <a:chExt cx="500024" cy="496197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7631904-9330-754D-918F-596AED27B2FE}"/>
                </a:ext>
              </a:extLst>
            </p:cNvPr>
            <p:cNvSpPr/>
            <p:nvPr/>
          </p:nvSpPr>
          <p:spPr>
            <a:xfrm>
              <a:off x="246980" y="2766853"/>
              <a:ext cx="500024" cy="496197"/>
            </a:xfrm>
            <a:prstGeom prst="ellipse">
              <a:avLst/>
            </a:prstGeom>
            <a:solidFill>
              <a:srgbClr val="8EADB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74D89C-823A-BF42-89F6-BE985921B0A5}"/>
                </a:ext>
              </a:extLst>
            </p:cNvPr>
            <p:cNvSpPr txBox="1"/>
            <p:nvPr/>
          </p:nvSpPr>
          <p:spPr>
            <a:xfrm>
              <a:off x="328340" y="280131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6BFC7D7-2130-1D49-B1F3-FD9887861A17}"/>
              </a:ext>
            </a:extLst>
          </p:cNvPr>
          <p:cNvGrpSpPr/>
          <p:nvPr/>
        </p:nvGrpSpPr>
        <p:grpSpPr>
          <a:xfrm>
            <a:off x="939711" y="3695112"/>
            <a:ext cx="500024" cy="496197"/>
            <a:chOff x="246979" y="3639692"/>
            <a:chExt cx="500024" cy="496197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1A47B54-B4C8-F348-BBDF-E6CD8DA9B4C5}"/>
                </a:ext>
              </a:extLst>
            </p:cNvPr>
            <p:cNvSpPr/>
            <p:nvPr/>
          </p:nvSpPr>
          <p:spPr>
            <a:xfrm>
              <a:off x="246979" y="3639692"/>
              <a:ext cx="500024" cy="496197"/>
            </a:xfrm>
            <a:prstGeom prst="ellipse">
              <a:avLst/>
            </a:prstGeom>
            <a:solidFill>
              <a:srgbClr val="8EADB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48C16FC-09C8-244C-AD29-D6BB456B8FEB}"/>
                </a:ext>
              </a:extLst>
            </p:cNvPr>
            <p:cNvSpPr txBox="1"/>
            <p:nvPr/>
          </p:nvSpPr>
          <p:spPr>
            <a:xfrm>
              <a:off x="328339" y="367415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16F0223-028F-A44E-AF20-F2E672D66B70}"/>
              </a:ext>
            </a:extLst>
          </p:cNvPr>
          <p:cNvGrpSpPr/>
          <p:nvPr/>
        </p:nvGrpSpPr>
        <p:grpSpPr>
          <a:xfrm>
            <a:off x="939717" y="4631615"/>
            <a:ext cx="500024" cy="496197"/>
            <a:chOff x="219275" y="4617760"/>
            <a:chExt cx="500024" cy="49619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294369-BDB4-1940-9A6F-442E2F09E0C2}"/>
                </a:ext>
              </a:extLst>
            </p:cNvPr>
            <p:cNvSpPr/>
            <p:nvPr/>
          </p:nvSpPr>
          <p:spPr>
            <a:xfrm>
              <a:off x="219275" y="4617760"/>
              <a:ext cx="500024" cy="496197"/>
            </a:xfrm>
            <a:prstGeom prst="ellipse">
              <a:avLst/>
            </a:prstGeom>
            <a:solidFill>
              <a:srgbClr val="8EADB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29AF9A2-A362-4F4A-93DE-EB48D885B5F5}"/>
                </a:ext>
              </a:extLst>
            </p:cNvPr>
            <p:cNvSpPr txBox="1"/>
            <p:nvPr/>
          </p:nvSpPr>
          <p:spPr>
            <a:xfrm>
              <a:off x="300635" y="465222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893AA38-2C80-D14F-86B4-E5799EBA4767}"/>
              </a:ext>
            </a:extLst>
          </p:cNvPr>
          <p:cNvGrpSpPr/>
          <p:nvPr/>
        </p:nvGrpSpPr>
        <p:grpSpPr>
          <a:xfrm>
            <a:off x="939711" y="5568118"/>
            <a:ext cx="500024" cy="496197"/>
            <a:chOff x="246979" y="5505353"/>
            <a:chExt cx="500024" cy="496197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F7467DC-8D15-A94D-95C6-13D67440DE88}"/>
                </a:ext>
              </a:extLst>
            </p:cNvPr>
            <p:cNvSpPr/>
            <p:nvPr/>
          </p:nvSpPr>
          <p:spPr>
            <a:xfrm>
              <a:off x="246979" y="5505353"/>
              <a:ext cx="500024" cy="496197"/>
            </a:xfrm>
            <a:prstGeom prst="ellipse">
              <a:avLst/>
            </a:prstGeom>
            <a:solidFill>
              <a:srgbClr val="8EADB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7E88336-80D0-3E49-A939-9F9A053F5858}"/>
                </a:ext>
              </a:extLst>
            </p:cNvPr>
            <p:cNvSpPr txBox="1"/>
            <p:nvPr/>
          </p:nvSpPr>
          <p:spPr>
            <a:xfrm>
              <a:off x="328339" y="553981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4EF5A40F-2589-A744-9BF2-916F679C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APEX Application(s)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79B0B-AE79-694C-8335-656876644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19</a:t>
            </a:fld>
            <a:endParaRPr lang="en-US"/>
          </a:p>
        </p:txBody>
      </p:sp>
      <p:sp>
        <p:nvSpPr>
          <p:cNvPr id="6" name="Design Tables">
            <a:extLst>
              <a:ext uri="{FF2B5EF4-FFF2-40B4-BE49-F238E27FC236}">
                <a16:creationId xmlns:a16="http://schemas.microsoft.com/office/drawing/2014/main" id="{E89C6CC0-47E4-1B4B-A496-081AD2BF408E}"/>
              </a:ext>
            </a:extLst>
          </p:cNvPr>
          <p:cNvSpPr txBox="1"/>
          <p:nvPr/>
        </p:nvSpPr>
        <p:spPr>
          <a:xfrm>
            <a:off x="1757757" y="1821833"/>
            <a:ext cx="5882251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Use Create App Wizard for “First-Cut”</a:t>
            </a:r>
          </a:p>
        </p:txBody>
      </p:sp>
      <p:sp>
        <p:nvSpPr>
          <p:cNvPr id="7" name="Design Tables">
            <a:extLst>
              <a:ext uri="{FF2B5EF4-FFF2-40B4-BE49-F238E27FC236}">
                <a16:creationId xmlns:a16="http://schemas.microsoft.com/office/drawing/2014/main" id="{3668211E-B629-1846-8FE1-EDEA2D1DC799}"/>
              </a:ext>
            </a:extLst>
          </p:cNvPr>
          <p:cNvSpPr txBox="1"/>
          <p:nvPr/>
        </p:nvSpPr>
        <p:spPr>
          <a:xfrm>
            <a:off x="1757757" y="3683168"/>
            <a:ext cx="7496026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Use Create Page Wizard to add additional pages</a:t>
            </a:r>
          </a:p>
        </p:txBody>
      </p:sp>
      <p:sp>
        <p:nvSpPr>
          <p:cNvPr id="9" name="Design Tables">
            <a:extLst>
              <a:ext uri="{FF2B5EF4-FFF2-40B4-BE49-F238E27FC236}">
                <a16:creationId xmlns:a16="http://schemas.microsoft.com/office/drawing/2014/main" id="{AA903EBD-70A0-D843-B294-12CA6A7A1C3F}"/>
              </a:ext>
            </a:extLst>
          </p:cNvPr>
          <p:cNvSpPr txBox="1"/>
          <p:nvPr/>
        </p:nvSpPr>
        <p:spPr>
          <a:xfrm>
            <a:off x="1757756" y="4613836"/>
            <a:ext cx="10198716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Review with key stakeholders</a:t>
            </a:r>
          </a:p>
        </p:txBody>
      </p:sp>
      <p:sp>
        <p:nvSpPr>
          <p:cNvPr id="10" name="Design Tables">
            <a:extLst>
              <a:ext uri="{FF2B5EF4-FFF2-40B4-BE49-F238E27FC236}">
                <a16:creationId xmlns:a16="http://schemas.microsoft.com/office/drawing/2014/main" id="{B5C82CF4-494E-9448-8CD0-9A3E5E399099}"/>
              </a:ext>
            </a:extLst>
          </p:cNvPr>
          <p:cNvSpPr txBox="1"/>
          <p:nvPr/>
        </p:nvSpPr>
        <p:spPr>
          <a:xfrm>
            <a:off x="1757757" y="2752501"/>
            <a:ext cx="999089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Enhance pages based on annotations</a:t>
            </a:r>
          </a:p>
        </p:txBody>
      </p:sp>
      <p:sp>
        <p:nvSpPr>
          <p:cNvPr id="14" name="Design Tables">
            <a:extLst>
              <a:ext uri="{FF2B5EF4-FFF2-40B4-BE49-F238E27FC236}">
                <a16:creationId xmlns:a16="http://schemas.microsoft.com/office/drawing/2014/main" id="{4C1ECAFF-F738-FA42-BFE5-63D7D92AAEC3}"/>
              </a:ext>
            </a:extLst>
          </p:cNvPr>
          <p:cNvSpPr txBox="1"/>
          <p:nvPr/>
        </p:nvSpPr>
        <p:spPr>
          <a:xfrm>
            <a:off x="1757757" y="5539815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Iterate and repeat from step 2</a:t>
            </a:r>
          </a:p>
        </p:txBody>
      </p:sp>
    </p:spTree>
    <p:extLst>
      <p:ext uri="{BB962C8B-B14F-4D97-AF65-F5344CB8AC3E}">
        <p14:creationId xmlns:p14="http://schemas.microsoft.com/office/powerpoint/2010/main" val="1137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91509" y="1516772"/>
            <a:ext cx="1927024" cy="2424321"/>
          </a:xfrm>
          <a:prstGeom prst="rect">
            <a:avLst/>
          </a:prstGeom>
        </p:spPr>
      </p:pic>
      <p:pic>
        <p:nvPicPr>
          <p:cNvPr id="8" name="apex-round-128.pdf" descr="apex-round-128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07285" y="2515681"/>
            <a:ext cx="2049736" cy="2049736"/>
          </a:xfrm>
          <a:prstGeom prst="rect">
            <a:avLst/>
          </a:prstGeom>
          <a:ln w="12700">
            <a:miter lim="400000"/>
          </a:ln>
          <a:effectLst>
            <a:outerShdw blurRad="127000" rotWithShape="0">
              <a:srgbClr val="000000">
                <a:alpha val="49464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5746" y="1516772"/>
            <a:ext cx="6969492" cy="3104906"/>
          </a:xfrm>
        </p:spPr>
        <p:txBody>
          <a:bodyPr anchor="ctr">
            <a:noAutofit/>
          </a:bodyPr>
          <a:lstStyle/>
          <a:p>
            <a:r>
              <a:rPr lang="en-US" sz="7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Modernizing Oracle Forms using Oracle APEX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3"/>
          </p:nvPr>
        </p:nvSpPr>
        <p:spPr>
          <a:xfrm>
            <a:off x="538163" y="5561433"/>
            <a:ext cx="10518858" cy="490452"/>
          </a:xfrm>
        </p:spPr>
        <p:txBody>
          <a:bodyPr anchor="ctr">
            <a:normAutofit/>
          </a:bodyPr>
          <a:lstStyle/>
          <a:p>
            <a:pPr indent="0" algn="r"/>
            <a:r>
              <a:rPr lang="en-US" sz="1800" dirty="0"/>
              <a:t>February 2019</a:t>
            </a:r>
          </a:p>
        </p:txBody>
      </p:sp>
    </p:spTree>
    <p:extLst>
      <p:ext uri="{BB962C8B-B14F-4D97-AF65-F5344CB8AC3E}">
        <p14:creationId xmlns:p14="http://schemas.microsoft.com/office/powerpoint/2010/main" val="408334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25113-E373-6A49-9C8D-A43D64631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98671-776B-8D44-80BF-96FC5594F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61E4D4-4265-1644-B653-4265EFC61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88" y="1765698"/>
            <a:ext cx="11201400" cy="4098653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tabLst>
                <a:tab pos="5035550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Primary Site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https://apex.oracle.com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400"/>
              </a:spcBef>
              <a:tabLst>
                <a:tab pos="5035550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APEX Forms Modernization	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https://apex.oracle.com/en/solutions/oracle-forms/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400"/>
              </a:spcBef>
              <a:tabLst>
                <a:tab pos="5035550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APEX Shortcuts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https://apex.oracle.com/shortcuts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400"/>
              </a:spcBef>
              <a:tabLst>
                <a:tab pos="5035550" algn="l"/>
                <a:tab pos="5084763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APEX Community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https://apex.oracle.com/community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400"/>
              </a:spcBef>
              <a:tabLst>
                <a:tab pos="5035550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Database Cloud Services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https://cloud.oracle.com/database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400"/>
              </a:spcBef>
              <a:tabLst>
                <a:tab pos="5035550" algn="l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Oracle Learning Library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https://www.oracle.com/oll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400"/>
              </a:spcBef>
              <a:tabLst>
                <a:tab pos="5035550" algn="l"/>
              </a:tabLst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400"/>
              </a:spcBef>
              <a:tabLst>
                <a:tab pos="5035550" algn="l"/>
              </a:tabLst>
            </a:pP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2400"/>
              </a:spcBef>
              <a:tabLst>
                <a:tab pos="5035550" algn="l"/>
                <a:tab pos="5084763" algn="l"/>
              </a:tabLst>
            </a:pP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lvl="1" indent="0">
              <a:spcBef>
                <a:spcPts val="2400"/>
              </a:spcBef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2400"/>
              </a:spcBef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48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960347-559A-7A42-811B-304AB4A55C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30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18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2614-F439-3942-A244-226098D425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Oracle Forms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5BEDD-39E8-5449-8E8F-9DCE2B3C3C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43361-ECE4-D54C-8292-16986CA3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3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37D303-7ADB-7248-9A2B-9B85605AD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Oracle Forms Current Standing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F67BAA1-AA34-3043-B69E-1C359E9F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4</a:t>
            </a:fld>
            <a:endParaRPr lang="en-US"/>
          </a:p>
        </p:txBody>
      </p:sp>
      <p:sp>
        <p:nvSpPr>
          <p:cNvPr id="5" name="Design Tables">
            <a:extLst>
              <a:ext uri="{FF2B5EF4-FFF2-40B4-BE49-F238E27FC236}">
                <a16:creationId xmlns:a16="http://schemas.microsoft.com/office/drawing/2014/main" id="{EC516372-5C60-364B-A465-D22793EB32DB}"/>
              </a:ext>
            </a:extLst>
          </p:cNvPr>
          <p:cNvSpPr txBox="1"/>
          <p:nvPr/>
        </p:nvSpPr>
        <p:spPr>
          <a:xfrm>
            <a:off x="1757757" y="1821833"/>
            <a:ext cx="6484980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Very stable product, still being developed</a:t>
            </a:r>
          </a:p>
        </p:txBody>
      </p:sp>
      <p:sp>
        <p:nvSpPr>
          <p:cNvPr id="9" name="Design Tables">
            <a:extLst>
              <a:ext uri="{FF2B5EF4-FFF2-40B4-BE49-F238E27FC236}">
                <a16:creationId xmlns:a16="http://schemas.microsoft.com/office/drawing/2014/main" id="{E12348C2-70E9-4E43-856D-9CF4DA139D8D}"/>
              </a:ext>
            </a:extLst>
          </p:cNvPr>
          <p:cNvSpPr txBox="1"/>
          <p:nvPr/>
        </p:nvSpPr>
        <p:spPr>
          <a:xfrm>
            <a:off x="1757757" y="3683168"/>
            <a:ext cx="793024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Best suited for heavy-duty, back office applications</a:t>
            </a:r>
          </a:p>
        </p:txBody>
      </p:sp>
      <p:pic>
        <p:nvPicPr>
          <p:cNvPr id="10" name="dingbat-check-gray-2.png" descr="dingbat-check-gray-2.png">
            <a:extLst>
              <a:ext uri="{FF2B5EF4-FFF2-40B4-BE49-F238E27FC236}">
                <a16:creationId xmlns:a16="http://schemas.microsoft.com/office/drawing/2014/main" id="{704E4E2D-6851-3A45-BA60-A3C454DA31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1771321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Design Tables">
            <a:extLst>
              <a:ext uri="{FF2B5EF4-FFF2-40B4-BE49-F238E27FC236}">
                <a16:creationId xmlns:a16="http://schemas.microsoft.com/office/drawing/2014/main" id="{C234A7EE-E00D-AF46-9967-52A371C16A83}"/>
              </a:ext>
            </a:extLst>
          </p:cNvPr>
          <p:cNvSpPr txBox="1"/>
          <p:nvPr/>
        </p:nvSpPr>
        <p:spPr>
          <a:xfrm>
            <a:off x="1757756" y="4613836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Can integrate with desktop tools</a:t>
            </a:r>
            <a:endParaRPr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Design Tables">
            <a:extLst>
              <a:ext uri="{FF2B5EF4-FFF2-40B4-BE49-F238E27FC236}">
                <a16:creationId xmlns:a16="http://schemas.microsoft.com/office/drawing/2014/main" id="{4B2EF32E-9BDD-3643-BE40-B7717C2EAB84}"/>
              </a:ext>
            </a:extLst>
          </p:cNvPr>
          <p:cNvSpPr txBox="1"/>
          <p:nvPr/>
        </p:nvSpPr>
        <p:spPr>
          <a:xfrm>
            <a:off x="1757757" y="2752501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Continues to be fully supported by Oracle</a:t>
            </a:r>
          </a:p>
        </p:txBody>
      </p:sp>
      <p:pic>
        <p:nvPicPr>
          <p:cNvPr id="13" name="dingbat-check-gray-2.png" descr="dingbat-check-gray-2.png">
            <a:extLst>
              <a:ext uri="{FF2B5EF4-FFF2-40B4-BE49-F238E27FC236}">
                <a16:creationId xmlns:a16="http://schemas.microsoft.com/office/drawing/2014/main" id="{5FFCF128-D825-0F45-890B-19525C5E0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2704119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dingbat-check-gray-2.png" descr="dingbat-check-gray-2.png">
            <a:extLst>
              <a:ext uri="{FF2B5EF4-FFF2-40B4-BE49-F238E27FC236}">
                <a16:creationId xmlns:a16="http://schemas.microsoft.com/office/drawing/2014/main" id="{9FCE5FD2-315D-6E4B-9EB8-21D970EB9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3634787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dingbat-check-gray-2.png" descr="dingbat-check-gray-2.png">
            <a:extLst>
              <a:ext uri="{FF2B5EF4-FFF2-40B4-BE49-F238E27FC236}">
                <a16:creationId xmlns:a16="http://schemas.microsoft.com/office/drawing/2014/main" id="{1AD35601-F5F4-F645-9653-1054BCCDF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4565454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Design Tables">
            <a:extLst>
              <a:ext uri="{FF2B5EF4-FFF2-40B4-BE49-F238E27FC236}">
                <a16:creationId xmlns:a16="http://schemas.microsoft.com/office/drawing/2014/main" id="{9C92BD1B-88B8-7744-A330-1AB57139F902}"/>
              </a:ext>
            </a:extLst>
          </p:cNvPr>
          <p:cNvSpPr txBox="1"/>
          <p:nvPr/>
        </p:nvSpPr>
        <p:spPr>
          <a:xfrm>
            <a:off x="1757757" y="5539815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Highly productive for “Power Users”</a:t>
            </a:r>
            <a:endParaRPr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dingbat-check-gray-2.png" descr="dingbat-check-gray-2.png">
            <a:extLst>
              <a:ext uri="{FF2B5EF4-FFF2-40B4-BE49-F238E27FC236}">
                <a16:creationId xmlns:a16="http://schemas.microsoft.com/office/drawing/2014/main" id="{47A0AE31-FCDB-AD45-B1E2-739155AAED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5494412"/>
            <a:ext cx="609722" cy="609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3582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1A8920C2-E3E0-904E-A791-E4769C99E501}"/>
              </a:ext>
            </a:extLst>
          </p:cNvPr>
          <p:cNvSpPr/>
          <p:nvPr/>
        </p:nvSpPr>
        <p:spPr>
          <a:xfrm>
            <a:off x="939714" y="1838597"/>
            <a:ext cx="500024" cy="496197"/>
          </a:xfrm>
          <a:prstGeom prst="ellipse">
            <a:avLst/>
          </a:prstGeom>
          <a:solidFill>
            <a:srgbClr val="8EADBF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35" name="Graphic 34" descr="Close">
            <a:extLst>
              <a:ext uri="{FF2B5EF4-FFF2-40B4-BE49-F238E27FC236}">
                <a16:creationId xmlns:a16="http://schemas.microsoft.com/office/drawing/2014/main" id="{0F4DE74F-3259-9446-BC38-DD3303297D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0577" y="1927576"/>
            <a:ext cx="337129" cy="345947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037D303-7ADB-7248-9A2B-9B85605AD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Oracle Forms Issues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F67BAA1-AA34-3043-B69E-1C359E9F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5</a:t>
            </a:fld>
            <a:endParaRPr lang="en-US"/>
          </a:p>
        </p:txBody>
      </p:sp>
      <p:sp>
        <p:nvSpPr>
          <p:cNvPr id="5" name="Design Tables">
            <a:extLst>
              <a:ext uri="{FF2B5EF4-FFF2-40B4-BE49-F238E27FC236}">
                <a16:creationId xmlns:a16="http://schemas.microsoft.com/office/drawing/2014/main" id="{EC516372-5C60-364B-A465-D22793EB32DB}"/>
              </a:ext>
            </a:extLst>
          </p:cNvPr>
          <p:cNvSpPr txBox="1"/>
          <p:nvPr/>
        </p:nvSpPr>
        <p:spPr>
          <a:xfrm>
            <a:off x="1757756" y="1821833"/>
            <a:ext cx="8092825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Browser support (can utilize Java Web Start)</a:t>
            </a:r>
          </a:p>
        </p:txBody>
      </p:sp>
      <p:sp>
        <p:nvSpPr>
          <p:cNvPr id="9" name="Design Tables">
            <a:extLst>
              <a:ext uri="{FF2B5EF4-FFF2-40B4-BE49-F238E27FC236}">
                <a16:creationId xmlns:a16="http://schemas.microsoft.com/office/drawing/2014/main" id="{E12348C2-70E9-4E43-856D-9CF4DA139D8D}"/>
              </a:ext>
            </a:extLst>
          </p:cNvPr>
          <p:cNvSpPr txBox="1"/>
          <p:nvPr/>
        </p:nvSpPr>
        <p:spPr>
          <a:xfrm>
            <a:off x="1757757" y="3683168"/>
            <a:ext cx="7403373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Difficult to find skilled Oracle Forms developers</a:t>
            </a:r>
          </a:p>
        </p:txBody>
      </p:sp>
      <p:sp>
        <p:nvSpPr>
          <p:cNvPr id="11" name="Design Tables">
            <a:extLst>
              <a:ext uri="{FF2B5EF4-FFF2-40B4-BE49-F238E27FC236}">
                <a16:creationId xmlns:a16="http://schemas.microsoft.com/office/drawing/2014/main" id="{C234A7EE-E00D-AF46-9967-52A371C16A83}"/>
              </a:ext>
            </a:extLst>
          </p:cNvPr>
          <p:cNvSpPr txBox="1"/>
          <p:nvPr/>
        </p:nvSpPr>
        <p:spPr>
          <a:xfrm>
            <a:off x="1757756" y="4613836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Often hard-to-use, non-intuitive runtime user experience</a:t>
            </a:r>
            <a:endParaRPr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Design Tables">
            <a:extLst>
              <a:ext uri="{FF2B5EF4-FFF2-40B4-BE49-F238E27FC236}">
                <a16:creationId xmlns:a16="http://schemas.microsoft.com/office/drawing/2014/main" id="{4B2EF32E-9BDD-3643-BE40-B7717C2EAB84}"/>
              </a:ext>
            </a:extLst>
          </p:cNvPr>
          <p:cNvSpPr txBox="1"/>
          <p:nvPr/>
        </p:nvSpPr>
        <p:spPr>
          <a:xfrm>
            <a:off x="1757757" y="2752501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Non-responsive = Not suitable for mobile devices</a:t>
            </a:r>
          </a:p>
        </p:txBody>
      </p:sp>
      <p:sp>
        <p:nvSpPr>
          <p:cNvPr id="16" name="Design Tables">
            <a:extLst>
              <a:ext uri="{FF2B5EF4-FFF2-40B4-BE49-F238E27FC236}">
                <a16:creationId xmlns:a16="http://schemas.microsoft.com/office/drawing/2014/main" id="{9C92BD1B-88B8-7744-A330-1AB57139F902}"/>
              </a:ext>
            </a:extLst>
          </p:cNvPr>
          <p:cNvSpPr txBox="1"/>
          <p:nvPr/>
        </p:nvSpPr>
        <p:spPr>
          <a:xfrm>
            <a:off x="1757757" y="5539815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Takes significant time for end users to become productive</a:t>
            </a:r>
            <a:endParaRPr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70DE5FA-A626-FE4D-A1D1-7562F9877858}"/>
              </a:ext>
            </a:extLst>
          </p:cNvPr>
          <p:cNvGrpSpPr/>
          <p:nvPr/>
        </p:nvGrpSpPr>
        <p:grpSpPr>
          <a:xfrm>
            <a:off x="939714" y="2752501"/>
            <a:ext cx="500024" cy="496197"/>
            <a:chOff x="539006" y="2132945"/>
            <a:chExt cx="500024" cy="496197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6F190D6-5DDE-934B-B491-67A3B36A2F4E}"/>
                </a:ext>
              </a:extLst>
            </p:cNvPr>
            <p:cNvSpPr/>
            <p:nvPr/>
          </p:nvSpPr>
          <p:spPr>
            <a:xfrm>
              <a:off x="539006" y="2132945"/>
              <a:ext cx="500024" cy="496197"/>
            </a:xfrm>
            <a:prstGeom prst="ellipse">
              <a:avLst/>
            </a:prstGeom>
            <a:solidFill>
              <a:srgbClr val="8EADB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pic>
          <p:nvPicPr>
            <p:cNvPr id="38" name="Graphic 37" descr="Close">
              <a:extLst>
                <a:ext uri="{FF2B5EF4-FFF2-40B4-BE49-F238E27FC236}">
                  <a16:creationId xmlns:a16="http://schemas.microsoft.com/office/drawing/2014/main" id="{868DBCEE-D611-C440-8B46-7C0FF9BA9E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9869" y="2208069"/>
              <a:ext cx="337129" cy="345947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33D7108-8846-D44C-A0D1-ED7F6388D756}"/>
              </a:ext>
            </a:extLst>
          </p:cNvPr>
          <p:cNvGrpSpPr/>
          <p:nvPr/>
        </p:nvGrpSpPr>
        <p:grpSpPr>
          <a:xfrm>
            <a:off x="939714" y="3699932"/>
            <a:ext cx="500024" cy="496197"/>
            <a:chOff x="539006" y="2132945"/>
            <a:chExt cx="500024" cy="496197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4DD242A-7479-614B-83B2-A526A9D72EC5}"/>
                </a:ext>
              </a:extLst>
            </p:cNvPr>
            <p:cNvSpPr/>
            <p:nvPr/>
          </p:nvSpPr>
          <p:spPr>
            <a:xfrm>
              <a:off x="539006" y="2132945"/>
              <a:ext cx="500024" cy="496197"/>
            </a:xfrm>
            <a:prstGeom prst="ellipse">
              <a:avLst/>
            </a:prstGeom>
            <a:solidFill>
              <a:srgbClr val="8EADB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pic>
          <p:nvPicPr>
            <p:cNvPr id="41" name="Graphic 40" descr="Close">
              <a:extLst>
                <a:ext uri="{FF2B5EF4-FFF2-40B4-BE49-F238E27FC236}">
                  <a16:creationId xmlns:a16="http://schemas.microsoft.com/office/drawing/2014/main" id="{DFA0AE5A-CD2A-7745-BE1E-CB1E5D01C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9869" y="2208069"/>
              <a:ext cx="337129" cy="345947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8D215C2-AD05-704E-B274-CF2E45410AF8}"/>
              </a:ext>
            </a:extLst>
          </p:cNvPr>
          <p:cNvGrpSpPr/>
          <p:nvPr/>
        </p:nvGrpSpPr>
        <p:grpSpPr>
          <a:xfrm>
            <a:off x="939714" y="4613836"/>
            <a:ext cx="500024" cy="496197"/>
            <a:chOff x="539006" y="2132945"/>
            <a:chExt cx="500024" cy="496197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184E430-72CE-1248-885F-D950A57DEE98}"/>
                </a:ext>
              </a:extLst>
            </p:cNvPr>
            <p:cNvSpPr/>
            <p:nvPr/>
          </p:nvSpPr>
          <p:spPr>
            <a:xfrm>
              <a:off x="539006" y="2132945"/>
              <a:ext cx="500024" cy="496197"/>
            </a:xfrm>
            <a:prstGeom prst="ellipse">
              <a:avLst/>
            </a:prstGeom>
            <a:solidFill>
              <a:srgbClr val="8EADB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pic>
          <p:nvPicPr>
            <p:cNvPr id="44" name="Graphic 43" descr="Close">
              <a:extLst>
                <a:ext uri="{FF2B5EF4-FFF2-40B4-BE49-F238E27FC236}">
                  <a16:creationId xmlns:a16="http://schemas.microsoft.com/office/drawing/2014/main" id="{6AB8B1C4-D06F-5842-90EB-7A5C94A1B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9869" y="2208069"/>
              <a:ext cx="337129" cy="345947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D8FD4F6-66FE-9742-AFFE-4EC56D99922F}"/>
              </a:ext>
            </a:extLst>
          </p:cNvPr>
          <p:cNvGrpSpPr/>
          <p:nvPr/>
        </p:nvGrpSpPr>
        <p:grpSpPr>
          <a:xfrm>
            <a:off x="939129" y="5527740"/>
            <a:ext cx="500024" cy="496197"/>
            <a:chOff x="539006" y="2132945"/>
            <a:chExt cx="500024" cy="496197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2D00E99-5209-854E-B99A-8A0DA181417D}"/>
                </a:ext>
              </a:extLst>
            </p:cNvPr>
            <p:cNvSpPr/>
            <p:nvPr/>
          </p:nvSpPr>
          <p:spPr>
            <a:xfrm>
              <a:off x="539006" y="2132945"/>
              <a:ext cx="500024" cy="496197"/>
            </a:xfrm>
            <a:prstGeom prst="ellipse">
              <a:avLst/>
            </a:prstGeom>
            <a:solidFill>
              <a:srgbClr val="8EADB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pic>
          <p:nvPicPr>
            <p:cNvPr id="47" name="Graphic 46" descr="Close">
              <a:extLst>
                <a:ext uri="{FF2B5EF4-FFF2-40B4-BE49-F238E27FC236}">
                  <a16:creationId xmlns:a16="http://schemas.microsoft.com/office/drawing/2014/main" id="{BB514799-6335-E749-8393-DEAFB4DB5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9869" y="2208069"/>
              <a:ext cx="337129" cy="3459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74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dirty="0"/>
              <a:t>Should you Modernize?</a:t>
            </a:r>
          </a:p>
        </p:txBody>
      </p:sp>
      <p:sp>
        <p:nvSpPr>
          <p:cNvPr id="4" name="Diamond 3"/>
          <p:cNvSpPr/>
          <p:nvPr/>
        </p:nvSpPr>
        <p:spPr>
          <a:xfrm>
            <a:off x="1953495" y="1220733"/>
            <a:ext cx="2438399" cy="1522472"/>
          </a:xfrm>
          <a:prstGeom prst="diamond">
            <a:avLst/>
          </a:prstGeom>
          <a:solidFill>
            <a:srgbClr val="8EADB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/>
              <a:t>Are you on a supported version?</a:t>
            </a:r>
          </a:p>
        </p:txBody>
      </p:sp>
      <p:sp>
        <p:nvSpPr>
          <p:cNvPr id="7" name="Diamond 6"/>
          <p:cNvSpPr/>
          <p:nvPr/>
        </p:nvSpPr>
        <p:spPr>
          <a:xfrm>
            <a:off x="1932413" y="3315868"/>
            <a:ext cx="2459481" cy="1522472"/>
          </a:xfrm>
          <a:prstGeom prst="diamond">
            <a:avLst/>
          </a:prstGeom>
          <a:solidFill>
            <a:srgbClr val="8EADB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/>
              <a:t>Is Forms meeting all requirements?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32413" y="5410205"/>
            <a:ext cx="2459480" cy="609600"/>
          </a:xfrm>
          <a:prstGeom prst="roundRect">
            <a:avLst/>
          </a:prstGeom>
          <a:solidFill>
            <a:srgbClr val="8EADB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Stay on Oracle Forms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162155" y="2743206"/>
            <a:ext cx="10541" cy="572663"/>
          </a:xfrm>
          <a:prstGeom prst="straightConnector1">
            <a:avLst/>
          </a:prstGeom>
          <a:ln w="38100">
            <a:solidFill>
              <a:schemeClr val="accent5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151612" y="4837543"/>
            <a:ext cx="10541" cy="572663"/>
          </a:xfrm>
          <a:prstGeom prst="straightConnector1">
            <a:avLst/>
          </a:prstGeom>
          <a:ln w="38100">
            <a:solidFill>
              <a:schemeClr val="accent5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70611" y="2743205"/>
            <a:ext cx="402084" cy="28553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Yes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0611" y="4980358"/>
            <a:ext cx="402084" cy="28553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/>
              <a:t>Yes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391893" y="1981205"/>
            <a:ext cx="675260" cy="0"/>
          </a:xfrm>
          <a:prstGeom prst="straightConnector1">
            <a:avLst/>
          </a:prstGeom>
          <a:ln w="38100">
            <a:solidFill>
              <a:schemeClr val="accent5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44295" y="2057405"/>
            <a:ext cx="228600" cy="3274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391895" y="4092107"/>
            <a:ext cx="675260" cy="0"/>
          </a:xfrm>
          <a:prstGeom prst="straightConnector1">
            <a:avLst/>
          </a:prstGeom>
          <a:ln w="38100">
            <a:solidFill>
              <a:schemeClr val="accent5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44297" y="4168307"/>
            <a:ext cx="228600" cy="3274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</a:t>
            </a:r>
          </a:p>
        </p:txBody>
      </p:sp>
      <p:sp>
        <p:nvSpPr>
          <p:cNvPr id="21" name="Diamond 20"/>
          <p:cNvSpPr/>
          <p:nvPr/>
        </p:nvSpPr>
        <p:spPr>
          <a:xfrm>
            <a:off x="5062022" y="1220733"/>
            <a:ext cx="2438399" cy="1522472"/>
          </a:xfrm>
          <a:prstGeom prst="diamond">
            <a:avLst/>
          </a:prstGeom>
          <a:solidFill>
            <a:srgbClr val="8EADB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/>
              <a:t>Can you easily upgrade?</a:t>
            </a:r>
          </a:p>
        </p:txBody>
      </p:sp>
      <p:cxnSp>
        <p:nvCxnSpPr>
          <p:cNvPr id="23" name="Elbow Connector 22"/>
          <p:cNvCxnSpPr>
            <a:stCxn id="21" idx="2"/>
            <a:endCxn id="7" idx="0"/>
          </p:cNvCxnSpPr>
          <p:nvPr/>
        </p:nvCxnSpPr>
        <p:spPr>
          <a:xfrm rot="5400000">
            <a:off x="4435357" y="1470002"/>
            <a:ext cx="572663" cy="311906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35865" y="3068434"/>
            <a:ext cx="402084" cy="28553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Yes</a:t>
            </a:r>
          </a:p>
        </p:txBody>
      </p:sp>
      <p:sp>
        <p:nvSpPr>
          <p:cNvPr id="28" name="Diamond 27"/>
          <p:cNvSpPr/>
          <p:nvPr/>
        </p:nvSpPr>
        <p:spPr>
          <a:xfrm>
            <a:off x="5062022" y="3315868"/>
            <a:ext cx="2459481" cy="1522472"/>
          </a:xfrm>
          <a:prstGeom prst="diamond">
            <a:avLst/>
          </a:prstGeom>
          <a:solidFill>
            <a:srgbClr val="8EADB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/>
              <a:t>Are they net new requirements?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062019" y="5410205"/>
            <a:ext cx="2459480" cy="949809"/>
          </a:xfrm>
          <a:prstGeom prst="roundRect">
            <a:avLst/>
          </a:prstGeom>
          <a:solidFill>
            <a:srgbClr val="8EADB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Keep Oracle Forms + </a:t>
            </a:r>
          </a:p>
          <a:p>
            <a:pPr algn="ctr">
              <a:lnSpc>
                <a:spcPct val="90000"/>
              </a:lnSpc>
            </a:pPr>
            <a:r>
              <a:rPr lang="en-US" dirty="0"/>
              <a:t>Build new apps in APEX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281218" y="4837543"/>
            <a:ext cx="10541" cy="572663"/>
          </a:xfrm>
          <a:prstGeom prst="straightConnector1">
            <a:avLst/>
          </a:prstGeom>
          <a:ln w="38100">
            <a:solidFill>
              <a:schemeClr val="accent5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00217" y="4980358"/>
            <a:ext cx="402084" cy="28553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/>
              <a:t>Yes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963895" y="2553835"/>
            <a:ext cx="2459480" cy="949809"/>
          </a:xfrm>
          <a:prstGeom prst="roundRect">
            <a:avLst/>
          </a:prstGeom>
          <a:solidFill>
            <a:srgbClr val="8EADBF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Modernize Forms </a:t>
            </a:r>
          </a:p>
          <a:p>
            <a:pPr algn="ctr">
              <a:lnSpc>
                <a:spcPct val="90000"/>
              </a:lnSpc>
            </a:pPr>
            <a:r>
              <a:rPr lang="en-US" dirty="0"/>
              <a:t>Using APEX</a:t>
            </a:r>
          </a:p>
        </p:txBody>
      </p:sp>
      <p:cxnSp>
        <p:nvCxnSpPr>
          <p:cNvPr id="34" name="Elbow Connector 33"/>
          <p:cNvCxnSpPr>
            <a:stCxn id="21" idx="3"/>
            <a:endCxn id="32" idx="1"/>
          </p:cNvCxnSpPr>
          <p:nvPr/>
        </p:nvCxnSpPr>
        <p:spPr>
          <a:xfrm>
            <a:off x="7500421" y="1981969"/>
            <a:ext cx="1463475" cy="1046770"/>
          </a:xfrm>
          <a:prstGeom prst="bentConnector3">
            <a:avLst/>
          </a:prstGeom>
          <a:ln w="38100">
            <a:solidFill>
              <a:schemeClr val="accent5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cxnSpLocks/>
          </p:cNvCxnSpPr>
          <p:nvPr/>
        </p:nvCxnSpPr>
        <p:spPr>
          <a:xfrm flipV="1">
            <a:off x="7507648" y="3028740"/>
            <a:ext cx="1442393" cy="1048365"/>
          </a:xfrm>
          <a:prstGeom prst="bentConnector3">
            <a:avLst/>
          </a:prstGeom>
          <a:ln w="38100">
            <a:solidFill>
              <a:schemeClr val="accent5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744695" y="2057405"/>
            <a:ext cx="228600" cy="3274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44695" y="4168307"/>
            <a:ext cx="228600" cy="3274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20451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1C5F5-3E61-5D44-BD89-585AF689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Reasons to Modernize</a:t>
            </a:r>
          </a:p>
        </p:txBody>
      </p:sp>
      <p:sp>
        <p:nvSpPr>
          <p:cNvPr id="4" name="Design Tables">
            <a:extLst>
              <a:ext uri="{FF2B5EF4-FFF2-40B4-BE49-F238E27FC236}">
                <a16:creationId xmlns:a16="http://schemas.microsoft.com/office/drawing/2014/main" id="{6A57C8A2-59FA-8241-A5A8-DFF967A81727}"/>
              </a:ext>
            </a:extLst>
          </p:cNvPr>
          <p:cNvSpPr txBox="1"/>
          <p:nvPr/>
        </p:nvSpPr>
        <p:spPr>
          <a:xfrm>
            <a:off x="1757757" y="1821833"/>
            <a:ext cx="9827049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Need modern, responsive user interface running on any device</a:t>
            </a:r>
          </a:p>
        </p:txBody>
      </p:sp>
      <p:sp>
        <p:nvSpPr>
          <p:cNvPr id="5" name="Design Tables">
            <a:extLst>
              <a:ext uri="{FF2B5EF4-FFF2-40B4-BE49-F238E27FC236}">
                <a16:creationId xmlns:a16="http://schemas.microsoft.com/office/drawing/2014/main" id="{44FD51B7-4FAB-9A46-BDDF-82DC8F2F2BCA}"/>
              </a:ext>
            </a:extLst>
          </p:cNvPr>
          <p:cNvSpPr txBox="1"/>
          <p:nvPr/>
        </p:nvSpPr>
        <p:spPr>
          <a:xfrm>
            <a:off x="1757757" y="3683168"/>
            <a:ext cx="8063811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Need simplified UX as extending to corporate-wide</a:t>
            </a:r>
          </a:p>
        </p:txBody>
      </p:sp>
      <p:pic>
        <p:nvPicPr>
          <p:cNvPr id="6" name="dingbat-check-gray-2.png" descr="dingbat-check-gray-2.png">
            <a:extLst>
              <a:ext uri="{FF2B5EF4-FFF2-40B4-BE49-F238E27FC236}">
                <a16:creationId xmlns:a16="http://schemas.microsoft.com/office/drawing/2014/main" id="{F81A9B49-953C-8E40-BBCE-646A450233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1771321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Design Tables">
            <a:extLst>
              <a:ext uri="{FF2B5EF4-FFF2-40B4-BE49-F238E27FC236}">
                <a16:creationId xmlns:a16="http://schemas.microsoft.com/office/drawing/2014/main" id="{7B46B04C-BA87-8F49-B458-03C9DE9A5EBB}"/>
              </a:ext>
            </a:extLst>
          </p:cNvPr>
          <p:cNvSpPr txBox="1"/>
          <p:nvPr/>
        </p:nvSpPr>
        <p:spPr>
          <a:xfrm>
            <a:off x="1757756" y="4613836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Major functionality needs to be redeveloped</a:t>
            </a:r>
          </a:p>
        </p:txBody>
      </p:sp>
      <p:sp>
        <p:nvSpPr>
          <p:cNvPr id="8" name="Design Tables">
            <a:extLst>
              <a:ext uri="{FF2B5EF4-FFF2-40B4-BE49-F238E27FC236}">
                <a16:creationId xmlns:a16="http://schemas.microsoft.com/office/drawing/2014/main" id="{AF93E428-320C-D445-B076-2A12A314416E}"/>
              </a:ext>
            </a:extLst>
          </p:cNvPr>
          <p:cNvSpPr txBox="1"/>
          <p:nvPr/>
        </p:nvSpPr>
        <p:spPr>
          <a:xfrm>
            <a:off x="1757757" y="2752501"/>
            <a:ext cx="999089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Need solution for external use (such as customers / partners)</a:t>
            </a:r>
          </a:p>
        </p:txBody>
      </p:sp>
      <p:pic>
        <p:nvPicPr>
          <p:cNvPr id="9" name="dingbat-check-gray-2.png" descr="dingbat-check-gray-2.png">
            <a:extLst>
              <a:ext uri="{FF2B5EF4-FFF2-40B4-BE49-F238E27FC236}">
                <a16:creationId xmlns:a16="http://schemas.microsoft.com/office/drawing/2014/main" id="{9CBE7FFD-EFCC-B84B-865D-B11FEA1D18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2704119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dingbat-check-gray-2.png" descr="dingbat-check-gray-2.png">
            <a:extLst>
              <a:ext uri="{FF2B5EF4-FFF2-40B4-BE49-F238E27FC236}">
                <a16:creationId xmlns:a16="http://schemas.microsoft.com/office/drawing/2014/main" id="{DC4596C3-F402-1145-A621-E9E401479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3634787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dingbat-check-gray-2.png" descr="dingbat-check-gray-2.png">
            <a:extLst>
              <a:ext uri="{FF2B5EF4-FFF2-40B4-BE49-F238E27FC236}">
                <a16:creationId xmlns:a16="http://schemas.microsoft.com/office/drawing/2014/main" id="{07644A7E-75F9-3B45-AA22-A070FF495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4565454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Design Tables">
            <a:extLst>
              <a:ext uri="{FF2B5EF4-FFF2-40B4-BE49-F238E27FC236}">
                <a16:creationId xmlns:a16="http://schemas.microsoft.com/office/drawing/2014/main" id="{9E5C852B-A64F-934F-BD14-B05D6B305883}"/>
              </a:ext>
            </a:extLst>
          </p:cNvPr>
          <p:cNvSpPr txBox="1"/>
          <p:nvPr/>
        </p:nvSpPr>
        <p:spPr>
          <a:xfrm>
            <a:off x="1757757" y="5539815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Unable to maintain / enhance existing Forms apps</a:t>
            </a:r>
            <a:endParaRPr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dingbat-check-gray-2.png" descr="dingbat-check-gray-2.png">
            <a:extLst>
              <a:ext uri="{FF2B5EF4-FFF2-40B4-BE49-F238E27FC236}">
                <a16:creationId xmlns:a16="http://schemas.microsoft.com/office/drawing/2014/main" id="{CF8B4915-4A94-FC45-AFA3-33D16F589C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5494412"/>
            <a:ext cx="609722" cy="609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7512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2707E-2342-094C-85A6-C7114B71E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Oracle APEX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0077F6-B03D-994A-BF55-CE9B2A2C96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Best “Proven” Alternative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F097A-8AA0-7D44-9E21-480D1A83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AC22-60C7-CA4C-8B94-80FB92AC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1" y="190722"/>
            <a:ext cx="11660381" cy="789086"/>
          </a:xfrm>
        </p:spPr>
        <p:txBody>
          <a:bodyPr>
            <a:normAutofit/>
          </a:bodyPr>
          <a:lstStyle/>
          <a:p>
            <a:r>
              <a:rPr lang="en-US" dirty="0"/>
              <a:t>Oracle APEX Similarities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D06BC-F354-564E-86A4-02A784A6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60B8-1C68-D444-826A-C194C18925F3}" type="slidenum">
              <a:rPr lang="en-US" smtClean="0"/>
              <a:t>9</a:t>
            </a:fld>
            <a:endParaRPr lang="en-US"/>
          </a:p>
        </p:txBody>
      </p:sp>
      <p:sp>
        <p:nvSpPr>
          <p:cNvPr id="16" name="Design Tables">
            <a:extLst>
              <a:ext uri="{FF2B5EF4-FFF2-40B4-BE49-F238E27FC236}">
                <a16:creationId xmlns:a16="http://schemas.microsoft.com/office/drawing/2014/main" id="{13DF4FBB-3EAE-8C42-934E-1C8B236245FC}"/>
              </a:ext>
            </a:extLst>
          </p:cNvPr>
          <p:cNvSpPr txBox="1"/>
          <p:nvPr/>
        </p:nvSpPr>
        <p:spPr>
          <a:xfrm>
            <a:off x="1757757" y="1821833"/>
            <a:ext cx="5264262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Primarily code in </a:t>
            </a:r>
            <a:r>
              <a:rPr lang="en-US" sz="3000" b="1" u="sng" dirty="0">
                <a:solidFill>
                  <a:schemeClr val="bg1">
                    <a:lumMod val="50000"/>
                  </a:schemeClr>
                </a:solidFill>
              </a:rPr>
              <a:t>SQL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sz="3000" b="1" u="sng" dirty="0">
                <a:solidFill>
                  <a:schemeClr val="bg1">
                    <a:lumMod val="50000"/>
                  </a:schemeClr>
                </a:solidFill>
              </a:rPr>
              <a:t>PL/SQL</a:t>
            </a:r>
          </a:p>
        </p:txBody>
      </p:sp>
      <p:sp>
        <p:nvSpPr>
          <p:cNvPr id="17" name="Design Tables">
            <a:extLst>
              <a:ext uri="{FF2B5EF4-FFF2-40B4-BE49-F238E27FC236}">
                <a16:creationId xmlns:a16="http://schemas.microsoft.com/office/drawing/2014/main" id="{B3CBBFE2-F69B-B64D-AC36-04E8A3A5622C}"/>
              </a:ext>
            </a:extLst>
          </p:cNvPr>
          <p:cNvSpPr txBox="1"/>
          <p:nvPr/>
        </p:nvSpPr>
        <p:spPr>
          <a:xfrm>
            <a:off x="1757757" y="3683168"/>
            <a:ext cx="488954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Low-code, declarative platform</a:t>
            </a:r>
          </a:p>
        </p:txBody>
      </p:sp>
      <p:pic>
        <p:nvPicPr>
          <p:cNvPr id="18" name="dingbat-check-gray-2.png" descr="dingbat-check-gray-2.png">
            <a:extLst>
              <a:ext uri="{FF2B5EF4-FFF2-40B4-BE49-F238E27FC236}">
                <a16:creationId xmlns:a16="http://schemas.microsoft.com/office/drawing/2014/main" id="{500CED88-9326-5C46-B28B-1068955CA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1771321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Design Tables">
            <a:extLst>
              <a:ext uri="{FF2B5EF4-FFF2-40B4-BE49-F238E27FC236}">
                <a16:creationId xmlns:a16="http://schemas.microsoft.com/office/drawing/2014/main" id="{BAE9FF28-502E-4E45-B7B5-895EEAD217A5}"/>
              </a:ext>
            </a:extLst>
          </p:cNvPr>
          <p:cNvSpPr txBox="1"/>
          <p:nvPr/>
        </p:nvSpPr>
        <p:spPr>
          <a:xfrm>
            <a:off x="1757756" y="4613836"/>
            <a:ext cx="10198716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Can very easily integrate Oracle packages, functions, procedures</a:t>
            </a:r>
          </a:p>
        </p:txBody>
      </p:sp>
      <p:sp>
        <p:nvSpPr>
          <p:cNvPr id="20" name="Design Tables">
            <a:extLst>
              <a:ext uri="{FF2B5EF4-FFF2-40B4-BE49-F238E27FC236}">
                <a16:creationId xmlns:a16="http://schemas.microsoft.com/office/drawing/2014/main" id="{3203F026-C50B-1A48-B97E-9B76F3857537}"/>
              </a:ext>
            </a:extLst>
          </p:cNvPr>
          <p:cNvSpPr txBox="1"/>
          <p:nvPr/>
        </p:nvSpPr>
        <p:spPr>
          <a:xfrm>
            <a:off x="1757757" y="2752501"/>
            <a:ext cx="9990898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Database-centric development</a:t>
            </a:r>
          </a:p>
        </p:txBody>
      </p:sp>
      <p:pic>
        <p:nvPicPr>
          <p:cNvPr id="21" name="dingbat-check-gray-2.png" descr="dingbat-check-gray-2.png">
            <a:extLst>
              <a:ext uri="{FF2B5EF4-FFF2-40B4-BE49-F238E27FC236}">
                <a16:creationId xmlns:a16="http://schemas.microsoft.com/office/drawing/2014/main" id="{4B1D2B3D-FFFE-DC4E-B481-DB91544F9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2704119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dingbat-check-gray-2.png" descr="dingbat-check-gray-2.png">
            <a:extLst>
              <a:ext uri="{FF2B5EF4-FFF2-40B4-BE49-F238E27FC236}">
                <a16:creationId xmlns:a16="http://schemas.microsoft.com/office/drawing/2014/main" id="{06B2A7B2-51AF-0942-BED0-2A7836D00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3634787"/>
            <a:ext cx="609722" cy="609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dingbat-check-gray-2.png" descr="dingbat-check-gray-2.png">
            <a:extLst>
              <a:ext uri="{FF2B5EF4-FFF2-40B4-BE49-F238E27FC236}">
                <a16:creationId xmlns:a16="http://schemas.microsoft.com/office/drawing/2014/main" id="{BE31015A-A35F-AD4F-8365-E03BF6F04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4565454"/>
            <a:ext cx="609722" cy="609723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Design Tables">
            <a:extLst>
              <a:ext uri="{FF2B5EF4-FFF2-40B4-BE49-F238E27FC236}">
                <a16:creationId xmlns:a16="http://schemas.microsoft.com/office/drawing/2014/main" id="{513F6981-7B07-4347-B5B0-0D202F21EF89}"/>
              </a:ext>
            </a:extLst>
          </p:cNvPr>
          <p:cNvSpPr txBox="1"/>
          <p:nvPr/>
        </p:nvSpPr>
        <p:spPr>
          <a:xfrm>
            <a:off x="1757757" y="5539815"/>
            <a:ext cx="8927964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spcBef>
                <a:spcPts val="5900"/>
              </a:spcBef>
              <a:defRPr sz="5200"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Can fully utilize Oracle Database features</a:t>
            </a:r>
          </a:p>
        </p:txBody>
      </p:sp>
      <p:pic>
        <p:nvPicPr>
          <p:cNvPr id="25" name="dingbat-check-gray-2.png" descr="dingbat-check-gray-2.png">
            <a:extLst>
              <a:ext uri="{FF2B5EF4-FFF2-40B4-BE49-F238E27FC236}">
                <a16:creationId xmlns:a16="http://schemas.microsoft.com/office/drawing/2014/main" id="{D3A0522B-EFB9-404B-8EAC-C26FD67AE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865" y="5494412"/>
            <a:ext cx="609722" cy="609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9780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cle Custom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70400"/>
      </a:accent1>
      <a:accent2>
        <a:srgbClr val="77A8A9"/>
      </a:accent2>
      <a:accent3>
        <a:srgbClr val="FF7C00"/>
      </a:accent3>
      <a:accent4>
        <a:srgbClr val="007AA9"/>
      </a:accent4>
      <a:accent5>
        <a:srgbClr val="AB1842"/>
      </a:accent5>
      <a:accent6>
        <a:srgbClr val="3CA542"/>
      </a:accent6>
      <a:hlink>
        <a:srgbClr val="004479"/>
      </a:hlink>
      <a:folHlink>
        <a:srgbClr val="79797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1314</Words>
  <Application>Microsoft Office PowerPoint</Application>
  <PresentationFormat>Widescreen</PresentationFormat>
  <Paragraphs>229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Helvetica</vt:lpstr>
      <vt:lpstr>Helvetica Light</vt:lpstr>
      <vt:lpstr>Helvetica Neue Light</vt:lpstr>
      <vt:lpstr>Office Theme</vt:lpstr>
      <vt:lpstr>PowerPoint Presentation</vt:lpstr>
      <vt:lpstr>Modernizing Oracle Forms using Oracle APEX</vt:lpstr>
      <vt:lpstr>Oracle Forms</vt:lpstr>
      <vt:lpstr>Oracle Forms Current Standing</vt:lpstr>
      <vt:lpstr>Oracle Forms Issues</vt:lpstr>
      <vt:lpstr>Should you Modernize?</vt:lpstr>
      <vt:lpstr>Key Reasons to Modernize</vt:lpstr>
      <vt:lpstr>Oracle APEX</vt:lpstr>
      <vt:lpstr>Oracle APEX Similarities</vt:lpstr>
      <vt:lpstr>Oracle APEX Differences</vt:lpstr>
      <vt:lpstr>Oracle APEX Advantages</vt:lpstr>
      <vt:lpstr>Considerations</vt:lpstr>
      <vt:lpstr>Key Points</vt:lpstr>
      <vt:lpstr>Before you Start</vt:lpstr>
      <vt:lpstr>Challenges</vt:lpstr>
      <vt:lpstr>Modernization Steps</vt:lpstr>
      <vt:lpstr>Overall Strategy</vt:lpstr>
      <vt:lpstr>Converting Forms Source to XML</vt:lpstr>
      <vt:lpstr>Creating APEX Application(s)</vt:lpstr>
      <vt:lpstr>Useful Links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Gault</dc:creator>
  <cp:lastModifiedBy>Fevzi Öztürk</cp:lastModifiedBy>
  <cp:revision>37</cp:revision>
  <dcterms:created xsi:type="dcterms:W3CDTF">2019-02-19T21:31:13Z</dcterms:created>
  <dcterms:modified xsi:type="dcterms:W3CDTF">2019-07-16T08:23:04Z</dcterms:modified>
</cp:coreProperties>
</file>